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5" r:id="rId7"/>
    <p:sldId id="261" r:id="rId8"/>
    <p:sldId id="258" r:id="rId9"/>
    <p:sldId id="263" r:id="rId10"/>
    <p:sldId id="264" r:id="rId11"/>
    <p:sldId id="262" r:id="rId12"/>
    <p:sldId id="271" r:id="rId13"/>
    <p:sldId id="273" r:id="rId14"/>
    <p:sldId id="272" r:id="rId15"/>
    <p:sldId id="266" r:id="rId16"/>
    <p:sldId id="267" r:id="rId17"/>
    <p:sldId id="268" r:id="rId18"/>
    <p:sldId id="269" r:id="rId19"/>
    <p:sldId id="270" r:id="rId20"/>
    <p:sldId id="274" r:id="rId21"/>
    <p:sldId id="275" r:id="rId22"/>
    <p:sldId id="276" r:id="rId23"/>
    <p:sldId id="279" r:id="rId24"/>
    <p:sldId id="277" r:id="rId25"/>
    <p:sldId id="278" r:id="rId26"/>
    <p:sldId id="280" r:id="rId27"/>
    <p:sldId id="281" r:id="rId28"/>
    <p:sldId id="282" r:id="rId29"/>
    <p:sldId id="284" r:id="rId30"/>
    <p:sldId id="286" r:id="rId31"/>
    <p:sldId id="283" r:id="rId32"/>
    <p:sldId id="285" r:id="rId33"/>
    <p:sldId id="287"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31F78-3BBA-448F-97C6-FA519E65E86A}" v="179" dt="2020-03-19T18:51:07.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61C17-82E9-4858-B325-89113C16CAF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BB747EA-484A-452F-9C6B-315E6D387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21BF693-CFA9-470F-9A91-A3143BFE6131}"/>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24381140-8744-4615-AC61-ECB2EEB618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C60D66-5F33-41A1-930D-4C3F4E4E7171}"/>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411328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D2482-DB47-4F5E-8A9E-B27B986CABA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11E886-3CAA-4777-8C44-BF07630AA48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49EBB3-D4D4-4FC8-B256-51C7402328E4}"/>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03641517-8FBE-4EF6-A04D-DE59A1E85E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1FE258-9388-4287-95AE-F9C5A7826EB8}"/>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67257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D3DDFA6-0228-480E-8109-948D0319527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21F0EEC-7B34-4192-968E-71A04E3E44C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EDA6E7-4959-45FA-A4F0-5B93B5ED3239}"/>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A4421710-B86C-434B-8FC4-9190DFDD4A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F58321-E185-422D-BD44-EEBD5232207E}"/>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259871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002A7-AF7E-4A8D-9CF7-A807F90E89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52A5AF-85C0-446A-98DA-8379762DDAD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D69EE5-B640-4E8F-B396-5BE68A1A1B6F}"/>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5772BAEF-7F96-4950-A465-676DE3556E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94BC20-20D4-4080-90FF-CEDEB4C25193}"/>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170878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27315-BAF1-4ABF-B122-722C9A1AA5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51C15E7-4C6A-4D84-B332-2823DC7E2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DE5A599-F296-4DDD-B9DC-E3CF6B5F69A4}"/>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4130FA1C-4CAE-4BBE-8ADC-F7D0B80590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7435AE-9FA7-4DAC-8740-8BB12C403259}"/>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211010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9F264-5D31-4F86-999B-80D8B38114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1F31134-618A-4633-AC96-CA6DA2F3B8B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7B9C9FC-935A-4584-B7DA-8A651B3AA9E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33B826-FA76-4133-8465-8E4D8FB74FF8}"/>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6" name="Tijdelijke aanduiding voor voettekst 5">
            <a:extLst>
              <a:ext uri="{FF2B5EF4-FFF2-40B4-BE49-F238E27FC236}">
                <a16:creationId xmlns:a16="http://schemas.microsoft.com/office/drawing/2014/main" id="{04BDB450-7766-4CF5-8ED1-CAA54D18129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FFABAE-0A3E-4451-BB0A-F1D44166E5C4}"/>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311729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3699C-1179-47D2-B8EB-76A86A86471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5686FB5-10F3-46BC-AE49-2275EAEFE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173197E-A44E-425D-BB77-65559EB8E0D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D3B40F3-0D55-42AE-85EC-F6157FE81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95ECCA9-246B-4759-A1F5-E548DA62F96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E90DAED-B76D-46A1-947A-CA8E29F86582}"/>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8" name="Tijdelijke aanduiding voor voettekst 7">
            <a:extLst>
              <a:ext uri="{FF2B5EF4-FFF2-40B4-BE49-F238E27FC236}">
                <a16:creationId xmlns:a16="http://schemas.microsoft.com/office/drawing/2014/main" id="{7C52C11E-8DCC-4F24-BC58-41E65CA556D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1E64AE0-C2E3-41D6-9782-CA1C7AEDB05A}"/>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267928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28A64-26E4-4427-80CD-81DEF074901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914511-8C8C-48BF-9A7D-041D4E7FC2D2}"/>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4" name="Tijdelijke aanduiding voor voettekst 3">
            <a:extLst>
              <a:ext uri="{FF2B5EF4-FFF2-40B4-BE49-F238E27FC236}">
                <a16:creationId xmlns:a16="http://schemas.microsoft.com/office/drawing/2014/main" id="{179C17D3-3C17-40CB-B51A-4574B9631C2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EAB9BF9-86B8-4713-82D3-8B6A3CA1A465}"/>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61436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A0772FD-9E00-4F5F-BE11-95456A5BBE62}"/>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3" name="Tijdelijke aanduiding voor voettekst 2">
            <a:extLst>
              <a:ext uri="{FF2B5EF4-FFF2-40B4-BE49-F238E27FC236}">
                <a16:creationId xmlns:a16="http://schemas.microsoft.com/office/drawing/2014/main" id="{CC9FBA69-91BD-433E-B562-0AB5FD64EE2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C9B337A-A9B6-49B2-B1D2-8BBB1A802439}"/>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325435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A1349-157F-4704-BAD3-ED2375CCD0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1F1B2FC-DBA9-4929-A09F-AD13B58CC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05A5A81-8D31-4B81-B6E0-E5C91CCB9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D51B710-248B-43B8-9E2D-3DEC6C0EC887}"/>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6" name="Tijdelijke aanduiding voor voettekst 5">
            <a:extLst>
              <a:ext uri="{FF2B5EF4-FFF2-40B4-BE49-F238E27FC236}">
                <a16:creationId xmlns:a16="http://schemas.microsoft.com/office/drawing/2014/main" id="{B0B5EB7C-6F84-46CD-BCF9-4C3997B6DA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7B48B0-31AE-40EB-89B6-4E3E539B23F7}"/>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416074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31F78-B866-475E-A921-09772C198D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304F7E6-BD92-4DA7-86B9-A03994502B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A4CF99D-4FBC-44A2-BF72-1A46AD8FA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54752D-30CE-4642-958E-32459056375A}"/>
              </a:ext>
            </a:extLst>
          </p:cNvPr>
          <p:cNvSpPr>
            <a:spLocks noGrp="1"/>
          </p:cNvSpPr>
          <p:nvPr>
            <p:ph type="dt" sz="half" idx="10"/>
          </p:nvPr>
        </p:nvSpPr>
        <p:spPr/>
        <p:txBody>
          <a:bodyPr/>
          <a:lstStyle/>
          <a:p>
            <a:fld id="{67F7E4F5-7D1C-405A-831C-5596ACE3B1A3}" type="datetimeFigureOut">
              <a:rPr lang="nl-NL" smtClean="0"/>
              <a:t>19-3-2020</a:t>
            </a:fld>
            <a:endParaRPr lang="nl-NL"/>
          </a:p>
        </p:txBody>
      </p:sp>
      <p:sp>
        <p:nvSpPr>
          <p:cNvPr id="6" name="Tijdelijke aanduiding voor voettekst 5">
            <a:extLst>
              <a:ext uri="{FF2B5EF4-FFF2-40B4-BE49-F238E27FC236}">
                <a16:creationId xmlns:a16="http://schemas.microsoft.com/office/drawing/2014/main" id="{4F50E831-9728-43E6-B25E-A082420098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AB1FD0-3431-4E4C-968F-EC580E9A85F7}"/>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296501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0134F35-D2A9-4BDF-A4EF-E667F4E7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FD7EB3-7BB1-43D3-A771-F623564F4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26561C-0627-4E97-82DF-DE77B0113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7E4F5-7D1C-405A-831C-5596ACE3B1A3}"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48D92404-8FE0-4099-A143-2C7ADCDB7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9E41B40-14F5-453F-8519-37193C4D3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A27FB-EEE7-4F50-B94B-9082991C0D4E}" type="slidenum">
              <a:rPr lang="nl-NL" smtClean="0"/>
              <a:t>‹nr.›</a:t>
            </a:fld>
            <a:endParaRPr lang="nl-NL"/>
          </a:p>
        </p:txBody>
      </p:sp>
    </p:spTree>
    <p:extLst>
      <p:ext uri="{BB962C8B-B14F-4D97-AF65-F5344CB8AC3E}">
        <p14:creationId xmlns:p14="http://schemas.microsoft.com/office/powerpoint/2010/main" val="5684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TMb0Q7O6nN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www.maxmeldpunt.nl/gezondheid/rutger-bregman-de-coronacrisis-haalt-het-beste-in-mensen-naar-bov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movisie.nl/sites/default/files/bestanden/documenten/movisies/movisies-2018-1/files/assets/common/downloads/publication.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hartvannederland/videos/live-ziekenhuis-in-gorinchem-op-slot-vanwege-coronavirus/214607566324356/?__so__=permalink&amp;__rv__=related_videos" TargetMode="External"/><Relationship Id="rId2" Type="http://schemas.openxmlformats.org/officeDocument/2006/relationships/hyperlink" Target="https://www.hartvannederland.nl/nieuws/2020/anouk-wuhan-coronavirus/" TargetMode="External"/><Relationship Id="rId1" Type="http://schemas.openxmlformats.org/officeDocument/2006/relationships/slideLayout" Target="../slideLayouts/slideLayout4.xml"/><Relationship Id="rId6" Type="http://schemas.openxmlformats.org/officeDocument/2006/relationships/hyperlink" Target="https://www.hartvannederland.nl/nieuws/2020/coronacrisis-afspreken-vrienden-familie/" TargetMode="External"/><Relationship Id="rId5" Type="http://schemas.openxmlformats.org/officeDocument/2006/relationships/hyperlink" Target="https://nos.nl/op3/artikel/2327507-ritme-gezond-eten-en-bewegen-zo-blijf-je-thuis-mentaal-gezond.html" TargetMode="External"/><Relationship Id="rId4" Type="http://schemas.openxmlformats.org/officeDocument/2006/relationships/hyperlink" Target="https://nos.nl/artikel/2327543-geen-publiek-in-de-zaal-dan-treden-artiesten-gewoon-online-op.html"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luJ_WVFw3iw"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3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40" name="Oval 3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4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43" name="Rectangle 4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0BA44F2B-EA3B-4698-B7E1-B005E8F52E07}"/>
              </a:ext>
            </a:extLst>
          </p:cNvPr>
          <p:cNvSpPr>
            <a:spLocks noGrp="1"/>
          </p:cNvSpPr>
          <p:nvPr>
            <p:ph type="ctrTitle"/>
          </p:nvPr>
        </p:nvSpPr>
        <p:spPr>
          <a:xfrm>
            <a:off x="1524000" y="2776538"/>
            <a:ext cx="9144000" cy="1381188"/>
          </a:xfrm>
        </p:spPr>
        <p:txBody>
          <a:bodyPr anchor="ctr">
            <a:normAutofit/>
          </a:bodyPr>
          <a:lstStyle/>
          <a:p>
            <a:r>
              <a:rPr lang="nl-NL" sz="4000">
                <a:solidFill>
                  <a:schemeClr val="bg2"/>
                </a:solidFill>
              </a:rPr>
              <a:t>Stad en wijk </a:t>
            </a:r>
          </a:p>
        </p:txBody>
      </p:sp>
      <p:sp>
        <p:nvSpPr>
          <p:cNvPr id="3" name="Ondertitel 2">
            <a:extLst>
              <a:ext uri="{FF2B5EF4-FFF2-40B4-BE49-F238E27FC236}">
                <a16:creationId xmlns:a16="http://schemas.microsoft.com/office/drawing/2014/main" id="{53CC2A01-1902-4917-A4D9-2F206FBE0BB7}"/>
              </a:ext>
            </a:extLst>
          </p:cNvPr>
          <p:cNvSpPr>
            <a:spLocks noGrp="1"/>
          </p:cNvSpPr>
          <p:nvPr>
            <p:ph type="subTitle" idx="1"/>
          </p:nvPr>
        </p:nvSpPr>
        <p:spPr>
          <a:xfrm>
            <a:off x="1524000" y="4495800"/>
            <a:ext cx="9144000" cy="762000"/>
          </a:xfrm>
        </p:spPr>
        <p:txBody>
          <a:bodyPr>
            <a:normAutofit fontScale="62500" lnSpcReduction="20000"/>
          </a:bodyPr>
          <a:lstStyle/>
          <a:p>
            <a:r>
              <a:rPr lang="nl-NL" sz="1800" dirty="0"/>
              <a:t>Les 6 van SW op vrijdag 20 maart</a:t>
            </a:r>
          </a:p>
          <a:p>
            <a:r>
              <a:rPr lang="nl-NL" sz="1800" dirty="0"/>
              <a:t>Online! </a:t>
            </a:r>
          </a:p>
          <a:p>
            <a:r>
              <a:rPr lang="nl-NL" sz="1800" dirty="0" err="1"/>
              <a:t>Wachtmuzikej</a:t>
            </a:r>
            <a:r>
              <a:rPr lang="nl-NL" sz="1800" dirty="0">
                <a:solidFill>
                  <a:schemeClr val="accent4"/>
                </a:solidFill>
              </a:rPr>
              <a:t>….. </a:t>
            </a:r>
            <a:r>
              <a:rPr lang="nl-NL" sz="1800" dirty="0">
                <a:solidFill>
                  <a:schemeClr val="accent4"/>
                </a:solidFill>
                <a:hlinkClick r:id="rId2">
                  <a:extLst>
                    <a:ext uri="{A12FA001-AC4F-418D-AE19-62706E023703}">
                      <ahyp:hlinkClr xmlns:ahyp="http://schemas.microsoft.com/office/drawing/2018/hyperlinkcolor" val="tx"/>
                    </a:ext>
                  </a:extLst>
                </a:hlinkClick>
              </a:rPr>
              <a:t>https://www.youtube.com/watch?v=TMb0Q7O6nN4</a:t>
            </a:r>
            <a:r>
              <a:rPr lang="nl-NL" sz="1800" dirty="0">
                <a:solidFill>
                  <a:schemeClr val="accent4"/>
                </a:solidFill>
              </a:rPr>
              <a:t> </a:t>
            </a:r>
          </a:p>
        </p:txBody>
      </p:sp>
    </p:spTree>
    <p:extLst>
      <p:ext uri="{BB962C8B-B14F-4D97-AF65-F5344CB8AC3E}">
        <p14:creationId xmlns:p14="http://schemas.microsoft.com/office/powerpoint/2010/main" val="19659576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EBD743-5CF9-4F27-AC5C-7A2873879BB8}"/>
              </a:ext>
            </a:extLst>
          </p:cNvPr>
          <p:cNvSpPr/>
          <p:nvPr/>
        </p:nvSpPr>
        <p:spPr>
          <a:xfrm>
            <a:off x="800100" y="751344"/>
            <a:ext cx="6096000" cy="5632311"/>
          </a:xfrm>
          <a:prstGeom prst="rect">
            <a:avLst/>
          </a:prstGeom>
        </p:spPr>
        <p:txBody>
          <a:bodyPr>
            <a:spAutoFit/>
          </a:bodyPr>
          <a:lstStyle/>
          <a:p>
            <a:r>
              <a:rPr lang="nl-NL" sz="3600" dirty="0">
                <a:solidFill>
                  <a:schemeClr val="accent1"/>
                </a:solidFill>
              </a:rPr>
              <a:t>Waarden </a:t>
            </a:r>
            <a:r>
              <a:rPr lang="nl-NL" dirty="0"/>
              <a:t>zijn de zaken die waardevol gevonden worden door iemand of een groep mensen (een samenleving). Het is vaak een enkel woord, zoals eerlijkheid, respect, gelijkheid. </a:t>
            </a:r>
          </a:p>
          <a:p>
            <a:endParaRPr lang="nl-NL" dirty="0"/>
          </a:p>
          <a:p>
            <a:r>
              <a:rPr lang="nl-NL" dirty="0"/>
              <a:t>Bekende waarden in Nederland</a:t>
            </a:r>
          </a:p>
          <a:p>
            <a:r>
              <a:rPr lang="nl-NL" dirty="0"/>
              <a:t>De som van alle waarden (van een land) vormen de basis van een samenleving. Hoe we met elkaar omgaan en waarom wordt bepaald door deze waarden.</a:t>
            </a:r>
          </a:p>
          <a:p>
            <a:endParaRPr lang="nl-NL" dirty="0"/>
          </a:p>
          <a:p>
            <a:r>
              <a:rPr lang="nl-NL" dirty="0"/>
              <a:t>In Nederland hechten we veel waarden aan zaken als:</a:t>
            </a:r>
          </a:p>
          <a:p>
            <a:r>
              <a:rPr lang="nl-NL" dirty="0"/>
              <a:t>– vrijheid</a:t>
            </a:r>
          </a:p>
          <a:p>
            <a:r>
              <a:rPr lang="nl-NL" dirty="0"/>
              <a:t>– gelijkheid</a:t>
            </a:r>
          </a:p>
          <a:p>
            <a:r>
              <a:rPr lang="nl-NL" dirty="0"/>
              <a:t>– solidariteit</a:t>
            </a:r>
          </a:p>
          <a:p>
            <a:r>
              <a:rPr lang="nl-NL" dirty="0"/>
              <a:t>– rechtvaardigheid</a:t>
            </a:r>
          </a:p>
          <a:p>
            <a:r>
              <a:rPr lang="nl-NL" dirty="0"/>
              <a:t>– respect</a:t>
            </a:r>
          </a:p>
          <a:p>
            <a:r>
              <a:rPr lang="nl-NL" dirty="0"/>
              <a:t>– leefbaarheid</a:t>
            </a:r>
          </a:p>
          <a:p>
            <a:r>
              <a:rPr lang="nl-NL" dirty="0"/>
              <a:t>– veiligheid</a:t>
            </a:r>
          </a:p>
          <a:p>
            <a:r>
              <a:rPr lang="nl-NL" dirty="0"/>
              <a:t>– tolerantie</a:t>
            </a:r>
          </a:p>
        </p:txBody>
      </p:sp>
      <p:pic>
        <p:nvPicPr>
          <p:cNvPr id="4" name="Afbeelding 3">
            <a:extLst>
              <a:ext uri="{FF2B5EF4-FFF2-40B4-BE49-F238E27FC236}">
                <a16:creationId xmlns:a16="http://schemas.microsoft.com/office/drawing/2014/main" id="{D6F00271-99ED-4D68-8F41-5F9DADA1C59B}"/>
              </a:ext>
            </a:extLst>
          </p:cNvPr>
          <p:cNvPicPr>
            <a:picLocks noChangeAspect="1"/>
          </p:cNvPicPr>
          <p:nvPr/>
        </p:nvPicPr>
        <p:blipFill>
          <a:blip r:embed="rId2"/>
          <a:stretch>
            <a:fillRect/>
          </a:stretch>
        </p:blipFill>
        <p:spPr>
          <a:xfrm>
            <a:off x="7581570" y="818264"/>
            <a:ext cx="3810330" cy="2859272"/>
          </a:xfrm>
          <a:prstGeom prst="rect">
            <a:avLst/>
          </a:prstGeom>
        </p:spPr>
      </p:pic>
    </p:spTree>
    <p:extLst>
      <p:ext uri="{BB962C8B-B14F-4D97-AF65-F5344CB8AC3E}">
        <p14:creationId xmlns:p14="http://schemas.microsoft.com/office/powerpoint/2010/main" val="183297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2D371C0-23F8-4F9C-9BFD-146A91F66B86}"/>
              </a:ext>
            </a:extLst>
          </p:cNvPr>
          <p:cNvSpPr/>
          <p:nvPr/>
        </p:nvSpPr>
        <p:spPr>
          <a:xfrm>
            <a:off x="454025" y="197346"/>
            <a:ext cx="5813425" cy="6463308"/>
          </a:xfrm>
          <a:prstGeom prst="rect">
            <a:avLst/>
          </a:prstGeom>
        </p:spPr>
        <p:txBody>
          <a:bodyPr wrap="square">
            <a:spAutoFit/>
          </a:bodyPr>
          <a:lstStyle/>
          <a:p>
            <a:endParaRPr lang="nl-NL" dirty="0"/>
          </a:p>
          <a:p>
            <a:r>
              <a:rPr lang="nl-NL" sz="3600" dirty="0">
                <a:solidFill>
                  <a:schemeClr val="accent1"/>
                </a:solidFill>
              </a:rPr>
              <a:t>Normen</a:t>
            </a:r>
            <a:r>
              <a:rPr lang="nl-NL" dirty="0"/>
              <a:t> zijn afgeleid uit waarden. </a:t>
            </a:r>
          </a:p>
          <a:p>
            <a:endParaRPr lang="nl-NL" dirty="0"/>
          </a:p>
          <a:p>
            <a:r>
              <a:rPr lang="nl-NL" dirty="0"/>
              <a:t>Normen zijn richtlijnen hoe je sociaal gewenst met elkaar omgaat. </a:t>
            </a:r>
          </a:p>
          <a:p>
            <a:r>
              <a:rPr lang="nl-NL" dirty="0"/>
              <a:t>Het zijn ongeschreven gedragsregels die we als normaal, vanzelfsprekend betitelen. Als je met iemand hebt afgesproken, is het normaal dat je op tijd komt. Of als de kassière je teveel geld teruggeeft, dan is het normaal dat je dat zegt.</a:t>
            </a:r>
          </a:p>
          <a:p>
            <a:endParaRPr lang="nl-NL" dirty="0"/>
          </a:p>
          <a:p>
            <a:r>
              <a:rPr lang="nl-NL" dirty="0"/>
              <a:t>Hoe sterk men zich houdt aan de verschillende normen, is sterk afhankelijk van het gedrag van de omgeving. Als men bijvoorbeeld in een buurt is waar veel afval op straat ligt, dan zal men zelf ook sneller iets op de grond gooien. En andersom geldt dat ook: In een buurt zonder ook maar iets van afval op straat, zal men veel minder snel rommel achterlaten. </a:t>
            </a:r>
          </a:p>
          <a:p>
            <a:endParaRPr lang="nl-NL" dirty="0"/>
          </a:p>
          <a:p>
            <a:endParaRPr lang="nl-NL" dirty="0"/>
          </a:p>
          <a:p>
            <a:r>
              <a:rPr lang="nl-NL" dirty="0"/>
              <a:t>Waarden en normen zou dus eigenlijk een betere benaming zijn.</a:t>
            </a:r>
          </a:p>
        </p:txBody>
      </p:sp>
      <p:pic>
        <p:nvPicPr>
          <p:cNvPr id="1027" name="Picture 3" descr="Image result for normen">
            <a:extLst>
              <a:ext uri="{FF2B5EF4-FFF2-40B4-BE49-F238E27FC236}">
                <a16:creationId xmlns:a16="http://schemas.microsoft.com/office/drawing/2014/main" id="{8A204A47-E16B-4935-A911-313BF3FC6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63" y="3476625"/>
            <a:ext cx="5119687"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5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A7D2358-7F0E-439F-A123-3CA2D902FAAB}"/>
              </a:ext>
            </a:extLst>
          </p:cNvPr>
          <p:cNvPicPr>
            <a:picLocks noChangeAspect="1"/>
          </p:cNvPicPr>
          <p:nvPr/>
        </p:nvPicPr>
        <p:blipFill rotWithShape="1">
          <a:blip r:embed="rId2"/>
          <a:srcRect r="56528"/>
          <a:stretch/>
        </p:blipFill>
        <p:spPr>
          <a:xfrm>
            <a:off x="9041766" y="240665"/>
            <a:ext cx="2981326" cy="4572000"/>
          </a:xfrm>
          <a:prstGeom prst="rect">
            <a:avLst/>
          </a:prstGeom>
        </p:spPr>
      </p:pic>
      <p:sp>
        <p:nvSpPr>
          <p:cNvPr id="2" name="Rechthoek 1">
            <a:extLst>
              <a:ext uri="{FF2B5EF4-FFF2-40B4-BE49-F238E27FC236}">
                <a16:creationId xmlns:a16="http://schemas.microsoft.com/office/drawing/2014/main" id="{8613DC34-FBFF-4669-96F2-072E0D6D3735}"/>
              </a:ext>
            </a:extLst>
          </p:cNvPr>
          <p:cNvSpPr/>
          <p:nvPr/>
        </p:nvSpPr>
        <p:spPr>
          <a:xfrm>
            <a:off x="514349" y="140029"/>
            <a:ext cx="10963275" cy="7005764"/>
          </a:xfrm>
          <a:prstGeom prst="rect">
            <a:avLst/>
          </a:prstGeom>
        </p:spPr>
        <p:txBody>
          <a:bodyPr wrap="square">
            <a:spAutoFit/>
          </a:bodyPr>
          <a:lstStyle/>
          <a:p>
            <a:pPr>
              <a:lnSpc>
                <a:spcPct val="107000"/>
              </a:lnSpc>
              <a:spcAft>
                <a:spcPts val="800"/>
              </a:spcAft>
            </a:pPr>
            <a:r>
              <a:rPr lang="nl-NL"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Drie kernelementen van sociale samenhang</a:t>
            </a:r>
          </a:p>
          <a:p>
            <a:pPr marL="342900" lvl="0" indent="-342900">
              <a:lnSpc>
                <a:spcPct val="107000"/>
              </a:lnSpc>
              <a:spcAft>
                <a:spcPts val="0"/>
              </a:spcAft>
              <a:buFont typeface="+mj-lt"/>
              <a:buAutoNum type="arabicPeriod"/>
            </a:pPr>
            <a:r>
              <a:rPr lang="nl-NL"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Participatie</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Binnen de dimensie participatie gaat het om de mate waarin mensen: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banden of netwerken met elkaar aangaan en elkaar hulp en steun verlenen;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meedoen in maatschappelijke organisaties, zoals het lid zijn van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verenigingen  en organisaties en zich inzetten als vrijwilliger;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deelnemen aan politieke activiteiten.</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 Vertrouwen</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vertrouwen wordt ook op drie niveaus vastgesteld: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vertrouwen in andere mensen;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vertrouwen in organisaties;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vertrouwen in de politiek.</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3. Integratie </a:t>
            </a:r>
          </a:p>
          <a:p>
            <a:pPr>
              <a:lnSpc>
                <a:spcPct val="107000"/>
              </a:lnSpc>
              <a:spcAft>
                <a:spcPts val="800"/>
              </a:spcAft>
            </a:pPr>
            <a:r>
              <a:rPr lang="nl-NL" dirty="0"/>
              <a:t>Dit betreft in de eerste plaats de mate waarin </a:t>
            </a:r>
            <a:r>
              <a:rPr lang="nl-NL" i="1" dirty="0"/>
              <a:t>álle leden van een samenleving participeren en vertrouwen hebben</a:t>
            </a:r>
            <a:r>
              <a:rPr lang="nl-NL" dirty="0"/>
              <a:t>. Niet alleen contact en vertrouwen binnen groepen, maar ook tussen groepen is daarbij van belang. Er is sprake van meer integratie in een samenleving als mensen uit verschillende groepen – jongeren, ouderen, hoog- en laagopgeleiden, hogere en lagere inkomens, mensen met uiteenlopende religieuze, culturele of nationale achtergronden – binding hebben met en vertrouwen hebben in elkaar. Dit zal resulteren in meer begrip voor elkaars meningen, gedeelde waarden en normen, en samenwerking tussen bevolkingsgroepen.</a:t>
            </a:r>
          </a:p>
          <a:p>
            <a:pPr lvl="0">
              <a:lnSpc>
                <a:spcPct val="107000"/>
              </a:lnSpc>
              <a:spcAft>
                <a:spcPts val="800"/>
              </a:spcAft>
            </a:pPr>
            <a:endPar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68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F7353C9-3C5B-48D8-9FD2-7C3529C17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35ECD1-C49B-42EF-B501-46FBD6863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0"/>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BE67FA63-1DAE-4F4A-BF71-CB51A17DC269}"/>
              </a:ext>
            </a:extLst>
          </p:cNvPr>
          <p:cNvPicPr>
            <a:picLocks noChangeAspect="1"/>
          </p:cNvPicPr>
          <p:nvPr/>
        </p:nvPicPr>
        <p:blipFill rotWithShape="1">
          <a:blip r:embed="rId2"/>
          <a:srcRect t="6878" r="-1" b="18380"/>
          <a:stretch/>
        </p:blipFill>
        <p:spPr>
          <a:xfrm>
            <a:off x="-1" y="685798"/>
            <a:ext cx="12188953" cy="6172202"/>
          </a:xfrm>
          <a:prstGeom prst="rect">
            <a:avLst/>
          </a:prstGeom>
        </p:spPr>
      </p:pic>
    </p:spTree>
    <p:extLst>
      <p:ext uri="{BB962C8B-B14F-4D97-AF65-F5344CB8AC3E}">
        <p14:creationId xmlns:p14="http://schemas.microsoft.com/office/powerpoint/2010/main" val="246817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A7D12192-08EC-4B50-8DE1-D803FABF4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6" name="Graphic 12">
            <a:extLst>
              <a:ext uri="{FF2B5EF4-FFF2-40B4-BE49-F238E27FC236}">
                <a16:creationId xmlns:a16="http://schemas.microsoft.com/office/drawing/2014/main" id="{62D6955C-623F-4E24-BDCB-C554684CBF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55252"/>
            <a:ext cx="5486400" cy="12188952"/>
          </a:xfrm>
          <a:prstGeom prst="rect">
            <a:avLst/>
          </a:prstGeom>
        </p:spPr>
      </p:pic>
      <p:sp>
        <p:nvSpPr>
          <p:cNvPr id="2" name="Titel 1">
            <a:extLst>
              <a:ext uri="{FF2B5EF4-FFF2-40B4-BE49-F238E27FC236}">
                <a16:creationId xmlns:a16="http://schemas.microsoft.com/office/drawing/2014/main" id="{5AF451E4-CEDD-4DE0-A8F2-32F89D4FB2AE}"/>
              </a:ext>
            </a:extLst>
          </p:cNvPr>
          <p:cNvSpPr>
            <a:spLocks noGrp="1"/>
          </p:cNvSpPr>
          <p:nvPr>
            <p:ph type="title"/>
          </p:nvPr>
        </p:nvSpPr>
        <p:spPr>
          <a:xfrm>
            <a:off x="1463040" y="696024"/>
            <a:ext cx="10243184" cy="2253552"/>
          </a:xfrm>
        </p:spPr>
        <p:txBody>
          <a:bodyPr vert="horz" lIns="91440" tIns="45720" rIns="91440" bIns="45720" rtlCol="0" anchor="t">
            <a:normAutofit/>
          </a:bodyPr>
          <a:lstStyle/>
          <a:p>
            <a:r>
              <a:rPr lang="en-US" sz="4800" b="1" kern="1200" dirty="0">
                <a:solidFill>
                  <a:schemeClr val="tx1"/>
                </a:solidFill>
                <a:latin typeface="+mj-lt"/>
                <a:ea typeface="+mj-ea"/>
                <a:cs typeface="+mj-cs"/>
              </a:rPr>
              <a:t>2. Hoe </a:t>
            </a:r>
            <a:r>
              <a:rPr lang="en-US" sz="4800" b="1" kern="1200" dirty="0" err="1">
                <a:solidFill>
                  <a:schemeClr val="tx1"/>
                </a:solidFill>
                <a:latin typeface="+mj-lt"/>
                <a:ea typeface="+mj-ea"/>
                <a:cs typeface="+mj-cs"/>
              </a:rPr>
              <a:t>groeit</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samenhang</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en</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wij-gevoel</a:t>
            </a:r>
            <a:r>
              <a:rPr lang="en-US" sz="4800" b="1" kern="1200" dirty="0">
                <a:solidFill>
                  <a:schemeClr val="tx1"/>
                </a:solidFill>
                <a:latin typeface="+mj-lt"/>
                <a:ea typeface="+mj-ea"/>
                <a:cs typeface="+mj-cs"/>
              </a:rPr>
              <a:t>?! </a:t>
            </a:r>
            <a:endParaRPr lang="en-US" sz="4800" kern="1200" dirty="0">
              <a:solidFill>
                <a:schemeClr val="tx1"/>
              </a:solidFill>
              <a:latin typeface="+mj-lt"/>
              <a:ea typeface="+mj-ea"/>
              <a:cs typeface="+mj-cs"/>
            </a:endParaRPr>
          </a:p>
        </p:txBody>
      </p:sp>
      <p:sp>
        <p:nvSpPr>
          <p:cNvPr id="27" name="Rectangle 14">
            <a:extLst>
              <a:ext uri="{FF2B5EF4-FFF2-40B4-BE49-F238E27FC236}">
                <a16:creationId xmlns:a16="http://schemas.microsoft.com/office/drawing/2014/main" id="{5AB5C45D-C7A1-415B-948E-994325EF7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a:extLst>
              <a:ext uri="{FF2B5EF4-FFF2-40B4-BE49-F238E27FC236}">
                <a16:creationId xmlns:a16="http://schemas.microsoft.com/office/drawing/2014/main" id="{25A00769-8ECE-4AA9-A0BC-6B0B20B658F0}"/>
              </a:ext>
            </a:extLst>
          </p:cNvPr>
          <p:cNvSpPr/>
          <p:nvPr/>
        </p:nvSpPr>
        <p:spPr>
          <a:xfrm>
            <a:off x="1463040" y="1682738"/>
            <a:ext cx="10368153" cy="3925724"/>
          </a:xfrm>
          <a:prstGeom prst="rect">
            <a:avLst/>
          </a:prstGeom>
        </p:spPr>
        <p:txBody>
          <a:bodyPr vert="horz" lIns="91440" tIns="45720" rIns="91440" bIns="45720" rtlCol="0">
            <a:normAutofit fontScale="32500" lnSpcReduction="20000"/>
          </a:bodyPr>
          <a:lstStyle/>
          <a:p>
            <a:pPr>
              <a:lnSpc>
                <a:spcPct val="90000"/>
              </a:lnSpc>
              <a:spcAft>
                <a:spcPts val="600"/>
              </a:spcAft>
            </a:pPr>
            <a:r>
              <a:rPr lang="en-US" sz="6200" b="1" dirty="0">
                <a:solidFill>
                  <a:schemeClr val="accent1"/>
                </a:solidFill>
              </a:rPr>
              <a:t>Crisis </a:t>
            </a:r>
            <a:r>
              <a:rPr lang="en-US" sz="6200" b="1" dirty="0" err="1">
                <a:solidFill>
                  <a:schemeClr val="accent1"/>
                </a:solidFill>
              </a:rPr>
              <a:t>haalt</a:t>
            </a:r>
            <a:r>
              <a:rPr lang="en-US" sz="6200" b="1" dirty="0">
                <a:solidFill>
                  <a:schemeClr val="accent1"/>
                </a:solidFill>
              </a:rPr>
              <a:t> het </a:t>
            </a:r>
            <a:r>
              <a:rPr lang="en-US" sz="6200" b="1" dirty="0" err="1">
                <a:solidFill>
                  <a:schemeClr val="accent1"/>
                </a:solidFill>
              </a:rPr>
              <a:t>beste</a:t>
            </a:r>
            <a:r>
              <a:rPr lang="en-US" sz="6200" b="1" dirty="0">
                <a:solidFill>
                  <a:schemeClr val="accent1"/>
                </a:solidFill>
              </a:rPr>
              <a:t> in </a:t>
            </a:r>
            <a:r>
              <a:rPr lang="en-US" sz="6200" b="1" dirty="0" err="1">
                <a:solidFill>
                  <a:schemeClr val="accent1"/>
                </a:solidFill>
              </a:rPr>
              <a:t>mensen</a:t>
            </a:r>
            <a:r>
              <a:rPr lang="en-US" sz="6200" b="1" dirty="0">
                <a:solidFill>
                  <a:schemeClr val="accent1"/>
                </a:solidFill>
              </a:rPr>
              <a:t> </a:t>
            </a:r>
            <a:r>
              <a:rPr lang="en-US" sz="6200" b="1" dirty="0" err="1">
                <a:solidFill>
                  <a:schemeClr val="accent1"/>
                </a:solidFill>
              </a:rPr>
              <a:t>naar</a:t>
            </a:r>
            <a:r>
              <a:rPr lang="en-US" sz="6200" b="1" dirty="0">
                <a:solidFill>
                  <a:schemeClr val="accent1"/>
                </a:solidFill>
              </a:rPr>
              <a:t> </a:t>
            </a:r>
            <a:r>
              <a:rPr lang="en-US" sz="6200" b="1" dirty="0" err="1">
                <a:solidFill>
                  <a:schemeClr val="accent1"/>
                </a:solidFill>
              </a:rPr>
              <a:t>boven</a:t>
            </a:r>
            <a:endParaRPr lang="en-US" sz="6200" b="1" dirty="0">
              <a:solidFill>
                <a:schemeClr val="accent1"/>
              </a:solidFill>
            </a:endParaRPr>
          </a:p>
          <a:p>
            <a:pPr>
              <a:lnSpc>
                <a:spcPct val="90000"/>
              </a:lnSpc>
              <a:spcAft>
                <a:spcPts val="600"/>
              </a:spcAft>
            </a:pPr>
            <a:endParaRPr lang="en-US" dirty="0"/>
          </a:p>
          <a:p>
            <a:pPr>
              <a:lnSpc>
                <a:spcPct val="170000"/>
              </a:lnSpc>
              <a:spcAft>
                <a:spcPts val="600"/>
              </a:spcAft>
            </a:pPr>
            <a:r>
              <a:rPr lang="en-US" sz="5500" dirty="0" err="1"/>
              <a:t>Terwijl</a:t>
            </a:r>
            <a:r>
              <a:rPr lang="en-US" sz="5500" dirty="0"/>
              <a:t> </a:t>
            </a:r>
            <a:r>
              <a:rPr lang="en-US" sz="5500" dirty="0" err="1"/>
              <a:t>supermarkten</a:t>
            </a:r>
            <a:r>
              <a:rPr lang="en-US" sz="5500" dirty="0"/>
              <a:t> </a:t>
            </a:r>
            <a:r>
              <a:rPr lang="en-US" sz="5500" dirty="0" err="1"/>
              <a:t>nog</a:t>
            </a:r>
            <a:r>
              <a:rPr lang="en-US" sz="5500" dirty="0"/>
              <a:t> </a:t>
            </a:r>
            <a:r>
              <a:rPr lang="en-US" sz="5500" dirty="0" err="1"/>
              <a:t>niet</a:t>
            </a:r>
            <a:r>
              <a:rPr lang="en-US" sz="5500" dirty="0"/>
              <a:t> </a:t>
            </a:r>
            <a:r>
              <a:rPr lang="en-US" sz="5500" dirty="0" err="1"/>
              <a:t>zijn</a:t>
            </a:r>
            <a:r>
              <a:rPr lang="en-US" sz="5500" dirty="0"/>
              <a:t> </a:t>
            </a:r>
            <a:r>
              <a:rPr lang="en-US" sz="5500" dirty="0" err="1"/>
              <a:t>hersteld</a:t>
            </a:r>
            <a:r>
              <a:rPr lang="en-US" sz="5500" dirty="0"/>
              <a:t> van de </a:t>
            </a:r>
            <a:r>
              <a:rPr lang="en-US" sz="5500" dirty="0" err="1"/>
              <a:t>hamsterwoede</a:t>
            </a:r>
            <a:r>
              <a:rPr lang="en-US" sz="5500" dirty="0"/>
              <a:t>, </a:t>
            </a:r>
            <a:r>
              <a:rPr lang="en-US" sz="5500" dirty="0" err="1"/>
              <a:t>ontstaat</a:t>
            </a:r>
            <a:r>
              <a:rPr lang="en-US" sz="5500" dirty="0"/>
              <a:t> </a:t>
            </a:r>
            <a:r>
              <a:rPr lang="en-US" sz="5500" dirty="0" err="1"/>
              <a:t>er</a:t>
            </a:r>
            <a:r>
              <a:rPr lang="en-US" sz="5500" dirty="0"/>
              <a:t> op </a:t>
            </a:r>
            <a:r>
              <a:rPr lang="en-US" sz="5500" dirty="0" err="1"/>
              <a:t>sociale</a:t>
            </a:r>
            <a:r>
              <a:rPr lang="en-US" sz="5500" dirty="0"/>
              <a:t> media </a:t>
            </a:r>
            <a:r>
              <a:rPr lang="en-US" sz="5500" dirty="0" err="1"/>
              <a:t>een</a:t>
            </a:r>
            <a:r>
              <a:rPr lang="en-US" sz="5500" dirty="0"/>
              <a:t> leger </a:t>
            </a:r>
            <a:r>
              <a:rPr lang="en-US" sz="5500" dirty="0" err="1"/>
              <a:t>aan</a:t>
            </a:r>
            <a:r>
              <a:rPr lang="en-US" sz="5500" dirty="0"/>
              <a:t> </a:t>
            </a:r>
            <a:r>
              <a:rPr lang="en-US" sz="5500" dirty="0" err="1"/>
              <a:t>vrijwilligers</a:t>
            </a:r>
            <a:r>
              <a:rPr lang="en-US" sz="5500" dirty="0"/>
              <a:t> </a:t>
            </a:r>
            <a:r>
              <a:rPr lang="en-US" sz="5500" dirty="0" err="1"/>
              <a:t>dat</a:t>
            </a:r>
            <a:r>
              <a:rPr lang="en-US" sz="5500" dirty="0"/>
              <a:t> </a:t>
            </a:r>
            <a:r>
              <a:rPr lang="en-US" sz="5500" dirty="0" err="1"/>
              <a:t>anderen</a:t>
            </a:r>
            <a:r>
              <a:rPr lang="en-US" sz="5500" dirty="0"/>
              <a:t> </a:t>
            </a:r>
            <a:r>
              <a:rPr lang="en-US" sz="5500" dirty="0" err="1"/>
              <a:t>graag</a:t>
            </a:r>
            <a:r>
              <a:rPr lang="en-US" sz="5500" dirty="0"/>
              <a:t> </a:t>
            </a:r>
            <a:r>
              <a:rPr lang="en-US" sz="5500" dirty="0" err="1"/>
              <a:t>wil</a:t>
            </a:r>
            <a:r>
              <a:rPr lang="en-US" sz="5500" dirty="0"/>
              <a:t> </a:t>
            </a:r>
            <a:r>
              <a:rPr lang="en-US" sz="5500" dirty="0" err="1"/>
              <a:t>helpen</a:t>
            </a:r>
            <a:r>
              <a:rPr lang="en-US" sz="5500" dirty="0"/>
              <a:t>. </a:t>
            </a:r>
            <a:r>
              <a:rPr lang="en-US" sz="5500" dirty="0" err="1"/>
              <a:t>Duizenden</a:t>
            </a:r>
            <a:r>
              <a:rPr lang="en-US" sz="5500" dirty="0"/>
              <a:t> oud-</a:t>
            </a:r>
            <a:r>
              <a:rPr lang="en-US" sz="5500" dirty="0" err="1"/>
              <a:t>verpleegkundigen</a:t>
            </a:r>
            <a:r>
              <a:rPr lang="en-US" sz="5500" dirty="0"/>
              <a:t> </a:t>
            </a:r>
            <a:r>
              <a:rPr lang="en-US" sz="5500" dirty="0" err="1"/>
              <a:t>en</a:t>
            </a:r>
            <a:r>
              <a:rPr lang="en-US" sz="5500" dirty="0"/>
              <a:t> </a:t>
            </a:r>
            <a:r>
              <a:rPr lang="en-US" sz="5500" dirty="0" err="1"/>
              <a:t>geneeskundestudenten</a:t>
            </a:r>
            <a:r>
              <a:rPr lang="en-US" sz="5500" dirty="0"/>
              <a:t> </a:t>
            </a:r>
            <a:r>
              <a:rPr lang="en-US" sz="5500" dirty="0" err="1"/>
              <a:t>staan</a:t>
            </a:r>
            <a:r>
              <a:rPr lang="en-US" sz="5500" dirty="0"/>
              <a:t> </a:t>
            </a:r>
            <a:r>
              <a:rPr lang="en-US" sz="5500" dirty="0" err="1"/>
              <a:t>paraat</a:t>
            </a:r>
            <a:r>
              <a:rPr lang="en-US" sz="5500" dirty="0"/>
              <a:t> om </a:t>
            </a:r>
            <a:r>
              <a:rPr lang="en-US" sz="5500" dirty="0" err="1"/>
              <a:t>bij</a:t>
            </a:r>
            <a:r>
              <a:rPr lang="en-US" sz="5500" dirty="0"/>
              <a:t> </a:t>
            </a:r>
            <a:r>
              <a:rPr lang="en-US" sz="5500" dirty="0" err="1"/>
              <a:t>te</a:t>
            </a:r>
            <a:r>
              <a:rPr lang="en-US" sz="5500" dirty="0"/>
              <a:t> </a:t>
            </a:r>
            <a:r>
              <a:rPr lang="en-US" sz="5500" dirty="0" err="1"/>
              <a:t>springen</a:t>
            </a:r>
            <a:r>
              <a:rPr lang="en-US" sz="5500" dirty="0"/>
              <a:t> in de </a:t>
            </a:r>
            <a:r>
              <a:rPr lang="en-US" sz="5500" dirty="0" err="1"/>
              <a:t>zorg</a:t>
            </a:r>
            <a:r>
              <a:rPr lang="en-US" sz="5500" dirty="0"/>
              <a:t>. In </a:t>
            </a:r>
            <a:r>
              <a:rPr lang="en-US" sz="5500" dirty="0" err="1"/>
              <a:t>alle</a:t>
            </a:r>
            <a:r>
              <a:rPr lang="en-US" sz="5500" dirty="0"/>
              <a:t> </a:t>
            </a:r>
            <a:r>
              <a:rPr lang="en-US" sz="5500" dirty="0" err="1"/>
              <a:t>dorpen</a:t>
            </a:r>
            <a:r>
              <a:rPr lang="en-US" sz="5500" dirty="0"/>
              <a:t> </a:t>
            </a:r>
            <a:r>
              <a:rPr lang="en-US" sz="5500" dirty="0" err="1"/>
              <a:t>en</a:t>
            </a:r>
            <a:r>
              <a:rPr lang="en-US" sz="5500" dirty="0"/>
              <a:t> </a:t>
            </a:r>
            <a:r>
              <a:rPr lang="en-US" sz="5500" dirty="0" err="1"/>
              <a:t>steden</a:t>
            </a:r>
            <a:r>
              <a:rPr lang="en-US" sz="5500" dirty="0"/>
              <a:t> </a:t>
            </a:r>
            <a:r>
              <a:rPr lang="en-US" sz="5500" dirty="0" err="1"/>
              <a:t>ontstaan</a:t>
            </a:r>
            <a:r>
              <a:rPr lang="en-US" sz="5500" dirty="0"/>
              <a:t> </a:t>
            </a:r>
            <a:r>
              <a:rPr lang="en-US" sz="5500" dirty="0" err="1"/>
              <a:t>vrijwilligers-initiatieven</a:t>
            </a:r>
            <a:r>
              <a:rPr lang="en-US" sz="5500" dirty="0"/>
              <a:t> </a:t>
            </a:r>
            <a:r>
              <a:rPr lang="en-US" sz="5500" dirty="0" err="1"/>
              <a:t>en</a:t>
            </a:r>
            <a:r>
              <a:rPr lang="en-US" sz="5500" dirty="0"/>
              <a:t> </a:t>
            </a:r>
            <a:r>
              <a:rPr lang="en-US" sz="5500" dirty="0" err="1"/>
              <a:t>horeca-ondernemers</a:t>
            </a:r>
            <a:r>
              <a:rPr lang="en-US" sz="5500" dirty="0"/>
              <a:t> </a:t>
            </a:r>
            <a:r>
              <a:rPr lang="en-US" sz="5500" dirty="0" err="1"/>
              <a:t>delen</a:t>
            </a:r>
            <a:r>
              <a:rPr lang="en-US" sz="5500" dirty="0"/>
              <a:t> </a:t>
            </a:r>
            <a:r>
              <a:rPr lang="en-US" sz="5500" dirty="0" err="1"/>
              <a:t>eten</a:t>
            </a:r>
            <a:r>
              <a:rPr lang="en-US" sz="5500" dirty="0"/>
              <a:t> </a:t>
            </a:r>
            <a:r>
              <a:rPr lang="en-US" sz="5500" dirty="0" err="1"/>
              <a:t>uit</a:t>
            </a:r>
            <a:r>
              <a:rPr lang="en-US" sz="5500" dirty="0"/>
              <a:t> </a:t>
            </a:r>
            <a:r>
              <a:rPr lang="en-US" sz="5500" dirty="0" err="1"/>
              <a:t>aan</a:t>
            </a:r>
            <a:r>
              <a:rPr lang="en-US" sz="5500" dirty="0"/>
              <a:t> </a:t>
            </a:r>
            <a:r>
              <a:rPr lang="en-US" sz="5500" dirty="0" err="1"/>
              <a:t>voedselbanken</a:t>
            </a:r>
            <a:r>
              <a:rPr lang="en-US" sz="5500" dirty="0"/>
              <a:t>. </a:t>
            </a:r>
            <a:r>
              <a:rPr lang="en-US" sz="5500" dirty="0" err="1"/>
              <a:t>Voor</a:t>
            </a:r>
            <a:r>
              <a:rPr lang="en-US" sz="5500" dirty="0"/>
              <a:t> </a:t>
            </a:r>
            <a:r>
              <a:rPr lang="en-US" sz="5500" dirty="0" err="1"/>
              <a:t>historicus</a:t>
            </a:r>
            <a:r>
              <a:rPr lang="en-US" sz="5500" dirty="0"/>
              <a:t> </a:t>
            </a:r>
            <a:r>
              <a:rPr lang="en-US" sz="5500" b="1" dirty="0" err="1"/>
              <a:t>Rutger</a:t>
            </a:r>
            <a:r>
              <a:rPr lang="en-US" sz="5500" b="1" dirty="0"/>
              <a:t> Bregman </a:t>
            </a:r>
            <a:r>
              <a:rPr lang="en-US" sz="5500" dirty="0"/>
              <a:t>is </a:t>
            </a:r>
            <a:r>
              <a:rPr lang="en-US" sz="5500" dirty="0" err="1"/>
              <a:t>deze</a:t>
            </a:r>
            <a:r>
              <a:rPr lang="en-US" sz="5500" dirty="0"/>
              <a:t> </a:t>
            </a:r>
            <a:r>
              <a:rPr lang="en-US" sz="5500" dirty="0" err="1"/>
              <a:t>ontwikkeling</a:t>
            </a:r>
            <a:r>
              <a:rPr lang="en-US" sz="5500" dirty="0"/>
              <a:t> </a:t>
            </a:r>
            <a:r>
              <a:rPr lang="en-US" sz="5500" dirty="0" err="1"/>
              <a:t>geen</a:t>
            </a:r>
            <a:r>
              <a:rPr lang="en-US" sz="5500" dirty="0"/>
              <a:t> </a:t>
            </a:r>
            <a:r>
              <a:rPr lang="en-US" sz="5500" dirty="0" err="1"/>
              <a:t>verrassing</a:t>
            </a:r>
            <a:r>
              <a:rPr lang="en-US" sz="5500" dirty="0"/>
              <a:t>. </a:t>
            </a:r>
            <a:r>
              <a:rPr lang="en-US" sz="5500" dirty="0" err="1"/>
              <a:t>Voor</a:t>
            </a:r>
            <a:r>
              <a:rPr lang="en-US" sz="5500" dirty="0"/>
              <a:t> </a:t>
            </a:r>
            <a:r>
              <a:rPr lang="en-US" sz="5500" dirty="0" err="1"/>
              <a:t>zijn</a:t>
            </a:r>
            <a:r>
              <a:rPr lang="en-US" sz="5500" dirty="0"/>
              <a:t> </a:t>
            </a:r>
            <a:r>
              <a:rPr lang="en-US" sz="5500" dirty="0" err="1"/>
              <a:t>boek</a:t>
            </a:r>
            <a:r>
              <a:rPr lang="en-US" sz="5500" dirty="0"/>
              <a:t> ‘De </a:t>
            </a:r>
            <a:r>
              <a:rPr lang="en-US" sz="5500" dirty="0" err="1"/>
              <a:t>Meeste</a:t>
            </a:r>
            <a:r>
              <a:rPr lang="en-US" sz="5500" dirty="0"/>
              <a:t> </a:t>
            </a:r>
            <a:r>
              <a:rPr lang="en-US" sz="5500" dirty="0" err="1"/>
              <a:t>Mensen</a:t>
            </a:r>
            <a:r>
              <a:rPr lang="en-US" sz="5500" dirty="0"/>
              <a:t> </a:t>
            </a:r>
            <a:r>
              <a:rPr lang="en-US" sz="5500" dirty="0" err="1"/>
              <a:t>Deugen</a:t>
            </a:r>
            <a:r>
              <a:rPr lang="en-US" sz="5500" dirty="0"/>
              <a:t>’, deed </a:t>
            </a:r>
            <a:r>
              <a:rPr lang="en-US" sz="5500" dirty="0" err="1"/>
              <a:t>hij</a:t>
            </a:r>
            <a:r>
              <a:rPr lang="en-US" sz="5500" dirty="0"/>
              <a:t> </a:t>
            </a:r>
            <a:r>
              <a:rPr lang="en-US" sz="5500" dirty="0" err="1"/>
              <a:t>onderzoek</a:t>
            </a:r>
            <a:r>
              <a:rPr lang="en-US" sz="5500" dirty="0"/>
              <a:t> </a:t>
            </a:r>
            <a:r>
              <a:rPr lang="en-US" sz="5500" dirty="0" err="1"/>
              <a:t>naar</a:t>
            </a:r>
            <a:r>
              <a:rPr lang="en-US" sz="5500" dirty="0"/>
              <a:t> hoe </a:t>
            </a:r>
            <a:r>
              <a:rPr lang="en-US" sz="5500" dirty="0" err="1"/>
              <a:t>mensen</a:t>
            </a:r>
            <a:r>
              <a:rPr lang="en-US" sz="5500" dirty="0"/>
              <a:t> </a:t>
            </a:r>
            <a:r>
              <a:rPr lang="en-US" sz="5500" dirty="0" err="1"/>
              <a:t>reageren</a:t>
            </a:r>
            <a:r>
              <a:rPr lang="en-US" sz="5500" dirty="0"/>
              <a:t> in </a:t>
            </a:r>
            <a:r>
              <a:rPr lang="en-US" sz="5500" dirty="0" err="1"/>
              <a:t>tijden</a:t>
            </a:r>
            <a:r>
              <a:rPr lang="en-US" sz="5500" dirty="0"/>
              <a:t> van </a:t>
            </a:r>
            <a:r>
              <a:rPr lang="en-US" sz="5500" dirty="0" err="1"/>
              <a:t>rampen</a:t>
            </a:r>
            <a:r>
              <a:rPr lang="en-US" sz="5500" dirty="0"/>
              <a:t> </a:t>
            </a:r>
            <a:r>
              <a:rPr lang="en-US" sz="5500" dirty="0" err="1"/>
              <a:t>en</a:t>
            </a:r>
            <a:r>
              <a:rPr lang="en-US" sz="5500" dirty="0"/>
              <a:t> crises. “Het </a:t>
            </a:r>
            <a:r>
              <a:rPr lang="en-US" sz="5500" dirty="0" err="1"/>
              <a:t>haalt</a:t>
            </a:r>
            <a:r>
              <a:rPr lang="en-US" sz="5500" dirty="0"/>
              <a:t> het </a:t>
            </a:r>
            <a:r>
              <a:rPr lang="en-US" sz="5500" dirty="0" err="1"/>
              <a:t>beste</a:t>
            </a:r>
            <a:r>
              <a:rPr lang="en-US" sz="5500" dirty="0"/>
              <a:t> in </a:t>
            </a:r>
            <a:r>
              <a:rPr lang="en-US" sz="5500" dirty="0" err="1"/>
              <a:t>mensen</a:t>
            </a:r>
            <a:r>
              <a:rPr lang="en-US" sz="5500" dirty="0"/>
              <a:t> </a:t>
            </a:r>
            <a:r>
              <a:rPr lang="en-US" sz="5500" dirty="0" err="1"/>
              <a:t>naar</a:t>
            </a:r>
            <a:r>
              <a:rPr lang="en-US" sz="5500" dirty="0"/>
              <a:t> </a:t>
            </a:r>
            <a:r>
              <a:rPr lang="en-US" sz="5500" dirty="0" err="1"/>
              <a:t>boven</a:t>
            </a:r>
            <a:r>
              <a:rPr lang="en-US" sz="5500" dirty="0"/>
              <a:t>”, </a:t>
            </a:r>
            <a:r>
              <a:rPr lang="en-US" sz="5500" dirty="0" err="1"/>
              <a:t>vertelt</a:t>
            </a:r>
            <a:r>
              <a:rPr lang="en-US" sz="5500" dirty="0"/>
              <a:t> </a:t>
            </a:r>
            <a:r>
              <a:rPr lang="en-US" sz="5500" dirty="0" err="1"/>
              <a:t>hij</a:t>
            </a:r>
            <a:r>
              <a:rPr lang="en-US" sz="5500" dirty="0"/>
              <a:t>.</a:t>
            </a:r>
          </a:p>
          <a:p>
            <a:pPr>
              <a:lnSpc>
                <a:spcPct val="90000"/>
              </a:lnSpc>
              <a:spcAft>
                <a:spcPts val="600"/>
              </a:spcAft>
            </a:pPr>
            <a:endParaRPr lang="en-US" b="0" i="0" dirty="0">
              <a:effectLst/>
            </a:endParaRPr>
          </a:p>
          <a:p>
            <a:pPr>
              <a:lnSpc>
                <a:spcPct val="90000"/>
              </a:lnSpc>
              <a:spcAft>
                <a:spcPts val="600"/>
              </a:spcAft>
            </a:pPr>
            <a:endParaRPr lang="en-US" sz="3400" dirty="0"/>
          </a:p>
          <a:p>
            <a:pPr>
              <a:lnSpc>
                <a:spcPct val="90000"/>
              </a:lnSpc>
              <a:spcAft>
                <a:spcPts val="600"/>
              </a:spcAft>
            </a:pPr>
            <a:r>
              <a:rPr lang="en-US" sz="3400" b="0" i="0" dirty="0">
                <a:effectLst/>
              </a:rPr>
              <a:t>Kort interview met hem: </a:t>
            </a:r>
          </a:p>
        </p:txBody>
      </p:sp>
      <p:sp>
        <p:nvSpPr>
          <p:cNvPr id="28" name="Rectangle 16">
            <a:extLst>
              <a:ext uri="{FF2B5EF4-FFF2-40B4-BE49-F238E27FC236}">
                <a16:creationId xmlns:a16="http://schemas.microsoft.com/office/drawing/2014/main" id="{9859105F-583F-490C-A164-DF9AC999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DA6D8008-3954-4161-8F3C-E17B05BC956D}"/>
              </a:ext>
            </a:extLst>
          </p:cNvPr>
          <p:cNvSpPr/>
          <p:nvPr/>
        </p:nvSpPr>
        <p:spPr>
          <a:xfrm>
            <a:off x="1459991" y="5202705"/>
            <a:ext cx="8905874" cy="646331"/>
          </a:xfrm>
          <a:prstGeom prst="rect">
            <a:avLst/>
          </a:prstGeom>
        </p:spPr>
        <p:txBody>
          <a:bodyPr wrap="square">
            <a:spAutoFit/>
          </a:bodyPr>
          <a:lstStyle/>
          <a:p>
            <a:pPr>
              <a:spcAft>
                <a:spcPts val="600"/>
              </a:spcAft>
            </a:pPr>
            <a:r>
              <a:rPr lang="nl-NL" dirty="0">
                <a:hlinkClick r:id="rId4"/>
              </a:rPr>
              <a:t>https://www.maxmeldpunt.nl/gezondheid/rutger-bregman-de-coronacrisis-haalt-het-beste-in-mensen-naar-boven/</a:t>
            </a:r>
            <a:endParaRPr lang="nl-NL" dirty="0"/>
          </a:p>
        </p:txBody>
      </p:sp>
    </p:spTree>
    <p:extLst>
      <p:ext uri="{BB962C8B-B14F-4D97-AF65-F5344CB8AC3E}">
        <p14:creationId xmlns:p14="http://schemas.microsoft.com/office/powerpoint/2010/main" val="97940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A8F05DB7-31CA-49D6-82DB-B90D1F7A6EE3}"/>
              </a:ext>
            </a:extLst>
          </p:cNvPr>
          <p:cNvPicPr>
            <a:picLocks noChangeAspect="1"/>
          </p:cNvPicPr>
          <p:nvPr/>
        </p:nvPicPr>
        <p:blipFill>
          <a:blip r:embed="rId2"/>
          <a:stretch>
            <a:fillRect/>
          </a:stretch>
        </p:blipFill>
        <p:spPr>
          <a:xfrm>
            <a:off x="6530150" y="794276"/>
            <a:ext cx="4773582" cy="5432007"/>
          </a:xfrm>
          <a:prstGeom prst="rect">
            <a:avLst/>
          </a:prstGeom>
        </p:spPr>
      </p:pic>
      <p:pic>
        <p:nvPicPr>
          <p:cNvPr id="5" name="Afbeelding 4">
            <a:extLst>
              <a:ext uri="{FF2B5EF4-FFF2-40B4-BE49-F238E27FC236}">
                <a16:creationId xmlns:a16="http://schemas.microsoft.com/office/drawing/2014/main" id="{3CEA4B47-E1FF-4944-9EDA-111177543F5E}"/>
              </a:ext>
            </a:extLst>
          </p:cNvPr>
          <p:cNvPicPr>
            <a:picLocks noChangeAspect="1"/>
          </p:cNvPicPr>
          <p:nvPr/>
        </p:nvPicPr>
        <p:blipFill>
          <a:blip r:embed="rId3"/>
          <a:stretch>
            <a:fillRect/>
          </a:stretch>
        </p:blipFill>
        <p:spPr>
          <a:xfrm>
            <a:off x="885817" y="794276"/>
            <a:ext cx="3523623" cy="2832993"/>
          </a:xfrm>
          <a:prstGeom prst="rect">
            <a:avLst/>
          </a:prstGeom>
        </p:spPr>
      </p:pic>
      <p:sp>
        <p:nvSpPr>
          <p:cNvPr id="6" name="Rechthoek 5">
            <a:extLst>
              <a:ext uri="{FF2B5EF4-FFF2-40B4-BE49-F238E27FC236}">
                <a16:creationId xmlns:a16="http://schemas.microsoft.com/office/drawing/2014/main" id="{9228D0E3-1FD2-443A-8F2E-D2E0C910C90D}"/>
              </a:ext>
            </a:extLst>
          </p:cNvPr>
          <p:cNvSpPr/>
          <p:nvPr/>
        </p:nvSpPr>
        <p:spPr>
          <a:xfrm>
            <a:off x="885817" y="3749786"/>
            <a:ext cx="3523623" cy="2308324"/>
          </a:xfrm>
          <a:prstGeom prst="rect">
            <a:avLst/>
          </a:prstGeom>
          <a:solidFill>
            <a:schemeClr val="accent4">
              <a:lumMod val="20000"/>
              <a:lumOff val="80000"/>
            </a:schemeClr>
          </a:solidFill>
        </p:spPr>
        <p:txBody>
          <a:bodyPr wrap="square">
            <a:spAutoFit/>
          </a:bodyPr>
          <a:lstStyle/>
          <a:p>
            <a:r>
              <a:rPr lang="nl-NL" dirty="0"/>
              <a:t>Op gedragen, vaderlijke toon richtte premier Mark Rutte zich gisteravond tot alle Nederlanders in een historische tv-toespraak. Hij schuwde niet te zeggen dat hij ‘geen gemakkelijke boodschap’ had, maar vroeg ook vertrouwen en eenheid.</a:t>
            </a:r>
          </a:p>
        </p:txBody>
      </p:sp>
    </p:spTree>
    <p:extLst>
      <p:ext uri="{BB962C8B-B14F-4D97-AF65-F5344CB8AC3E}">
        <p14:creationId xmlns:p14="http://schemas.microsoft.com/office/powerpoint/2010/main" val="56144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24A873E-CC6D-43E4-A04B-59F99FB9CB46}"/>
              </a:ext>
            </a:extLst>
          </p:cNvPr>
          <p:cNvSpPr/>
          <p:nvPr/>
        </p:nvSpPr>
        <p:spPr>
          <a:xfrm>
            <a:off x="781050" y="622403"/>
            <a:ext cx="10267950" cy="6542560"/>
          </a:xfrm>
          <a:prstGeom prst="rect">
            <a:avLst/>
          </a:prstGeom>
        </p:spPr>
        <p:txBody>
          <a:bodyPr wrap="square">
            <a:spAutoFit/>
          </a:bodyPr>
          <a:lstStyle/>
          <a:p>
            <a:pPr>
              <a:lnSpc>
                <a:spcPct val="107000"/>
              </a:lnSpc>
              <a:spcAft>
                <a:spcPts val="800"/>
              </a:spcAft>
            </a:pPr>
            <a:r>
              <a:rPr lang="nl-NL" sz="3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Hoe groeit sociale samenhang en wij-gevoel?!  </a:t>
            </a:r>
          </a:p>
          <a:p>
            <a:pPr>
              <a:lnSpc>
                <a:spcPct val="107000"/>
              </a:lnSpc>
              <a:spcAft>
                <a:spcPts val="800"/>
              </a:spcAft>
            </a:pPr>
            <a:endParaRPr lang="nl-NL" sz="4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dirty="0" err="1">
                <a:latin typeface="Calibri" panose="020F0502020204030204" pitchFamily="34" charset="0"/>
                <a:ea typeface="Calibri" panose="020F0502020204030204" pitchFamily="34" charset="0"/>
                <a:cs typeface="Times New Roman" panose="02020603050405020304" pitchFamily="18" charset="0"/>
              </a:rPr>
              <a:t>Movisie</a:t>
            </a:r>
            <a:r>
              <a:rPr lang="nl-NL" sz="2000" dirty="0">
                <a:latin typeface="Calibri" panose="020F0502020204030204" pitchFamily="34" charset="0"/>
                <a:ea typeface="Calibri" panose="020F0502020204030204" pitchFamily="34" charset="0"/>
                <a:cs typeface="Times New Roman" panose="02020603050405020304" pitchFamily="18" charset="0"/>
              </a:rPr>
              <a:t> heeft een mooi artikel geschreven, ‘Hoe versterken we de sociale cohesie?’. </a:t>
            </a:r>
          </a:p>
          <a:p>
            <a:pPr>
              <a:lnSpc>
                <a:spcPct val="107000"/>
              </a:lnSpc>
              <a:spcAft>
                <a:spcPts val="800"/>
              </a:spcAft>
            </a:pPr>
            <a:r>
              <a:rPr lang="nl-NL" sz="2000" b="1" dirty="0">
                <a:latin typeface="Calibri" panose="020F0502020204030204" pitchFamily="34" charset="0"/>
                <a:ea typeface="Calibri" panose="020F0502020204030204" pitchFamily="34" charset="0"/>
                <a:cs typeface="Times New Roman" panose="02020603050405020304" pitchFamily="18" charset="0"/>
              </a:rPr>
              <a:t>Opdracht 1:</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Klik na de les op de link, lees het artikel en maak een lijstje met acties, tips en methoden die volgens de experts uit het artikel bijdragen aan de sociale samenhang. Dit gaat verder dan een BBQ organiseren! </a:t>
            </a:r>
          </a:p>
          <a:p>
            <a:pPr>
              <a:lnSpc>
                <a:spcPct val="107000"/>
              </a:lnSpc>
              <a:spcAft>
                <a:spcPts val="80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https://www.movisie.nl/sites/default/files/bestanden/documenten/movisies/movisies-2018-1/files/assets/common/downloads/publication.pdf</a:t>
            </a:r>
            <a:endParaRPr lang="nl-NL"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kstballon: ovaal 2">
            <a:extLst>
              <a:ext uri="{FF2B5EF4-FFF2-40B4-BE49-F238E27FC236}">
                <a16:creationId xmlns:a16="http://schemas.microsoft.com/office/drawing/2014/main" id="{BAB07DD9-B07E-43DC-9F90-42C347AB5165}"/>
              </a:ext>
            </a:extLst>
          </p:cNvPr>
          <p:cNvSpPr/>
          <p:nvPr/>
        </p:nvSpPr>
        <p:spPr>
          <a:xfrm>
            <a:off x="7991476" y="1457325"/>
            <a:ext cx="2324100" cy="1343025"/>
          </a:xfrm>
          <a:prstGeom prst="wedgeEllipseCallout">
            <a:avLst>
              <a:gd name="adj1" fmla="val -220029"/>
              <a:gd name="adj2" fmla="val -5173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Voor de corona crisis…</a:t>
            </a:r>
          </a:p>
        </p:txBody>
      </p:sp>
    </p:spTree>
    <p:extLst>
      <p:ext uri="{BB962C8B-B14F-4D97-AF65-F5344CB8AC3E}">
        <p14:creationId xmlns:p14="http://schemas.microsoft.com/office/powerpoint/2010/main" val="95167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F32394C5-6C5F-41A9-B1FB-C3DE0EB3EFED}"/>
              </a:ext>
            </a:extLst>
          </p:cNvPr>
          <p:cNvSpPr/>
          <p:nvPr/>
        </p:nvSpPr>
        <p:spPr>
          <a:xfrm>
            <a:off x="606295" y="1192910"/>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err="1">
                <a:latin typeface="+mj-lt"/>
                <a:ea typeface="+mj-ea"/>
                <a:cs typeface="+mj-cs"/>
              </a:rPr>
              <a:t>Positieve</a:t>
            </a:r>
            <a:r>
              <a:rPr lang="en-US" sz="4000" dirty="0">
                <a:latin typeface="+mj-lt"/>
                <a:ea typeface="+mj-ea"/>
                <a:cs typeface="+mj-cs"/>
              </a:rPr>
              <a:t> </a:t>
            </a:r>
            <a:r>
              <a:rPr lang="en-US" sz="4000" dirty="0" err="1">
                <a:latin typeface="+mj-lt"/>
                <a:ea typeface="+mj-ea"/>
                <a:cs typeface="+mj-cs"/>
              </a:rPr>
              <a:t>psychologie</a:t>
            </a:r>
            <a:endParaRPr lang="en-US" sz="4000" dirty="0">
              <a:latin typeface="+mj-lt"/>
              <a:ea typeface="+mj-ea"/>
              <a:cs typeface="+mj-cs"/>
            </a:endParaRPr>
          </a:p>
        </p:txBody>
      </p:sp>
      <p:grpSp>
        <p:nvGrpSpPr>
          <p:cNvPr id="28"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BD32BC41-E2A0-4538-885B-442F6D26A85F}"/>
              </a:ext>
            </a:extLst>
          </p:cNvPr>
          <p:cNvSpPr/>
          <p:nvPr/>
        </p:nvSpPr>
        <p:spPr>
          <a:xfrm>
            <a:off x="606295" y="2131380"/>
            <a:ext cx="5200481" cy="4915584"/>
          </a:xfrm>
          <a:prstGeom prst="rect">
            <a:avLst/>
          </a:prstGeom>
        </p:spPr>
        <p:txBody>
          <a:bodyPr vert="horz" lIns="91440" tIns="45720" rIns="91440" bIns="45720" rtlCol="0" anchor="ctr">
            <a:normAutofit fontScale="62500" lnSpcReduction="20000"/>
          </a:bodyPr>
          <a:lstStyle/>
          <a:p>
            <a:pPr>
              <a:lnSpc>
                <a:spcPct val="90000"/>
              </a:lnSpc>
              <a:spcAft>
                <a:spcPts val="600"/>
              </a:spcAft>
            </a:pPr>
            <a:r>
              <a:rPr lang="en-US" sz="2900" dirty="0"/>
              <a:t>De </a:t>
            </a:r>
            <a:r>
              <a:rPr lang="en-US" sz="2900" dirty="0" err="1"/>
              <a:t>positieve</a:t>
            </a:r>
            <a:r>
              <a:rPr lang="en-US" sz="2900" dirty="0"/>
              <a:t> </a:t>
            </a:r>
            <a:r>
              <a:rPr lang="en-US" sz="2900" dirty="0" err="1"/>
              <a:t>psychologie</a:t>
            </a:r>
            <a:r>
              <a:rPr lang="en-US" sz="2900" dirty="0"/>
              <a:t> </a:t>
            </a:r>
            <a:r>
              <a:rPr lang="en-US" sz="2900" dirty="0" err="1"/>
              <a:t>richt</a:t>
            </a:r>
            <a:r>
              <a:rPr lang="en-US" sz="2900" dirty="0"/>
              <a:t> </a:t>
            </a:r>
            <a:r>
              <a:rPr lang="en-US" sz="2900" dirty="0" err="1"/>
              <a:t>zich</a:t>
            </a:r>
            <a:r>
              <a:rPr lang="en-US" sz="2900" dirty="0"/>
              <a:t> op het </a:t>
            </a:r>
            <a:r>
              <a:rPr lang="en-US" sz="2900" dirty="0" err="1"/>
              <a:t>ontwikkelen</a:t>
            </a:r>
            <a:r>
              <a:rPr lang="en-US" sz="2900" dirty="0"/>
              <a:t> van </a:t>
            </a:r>
            <a:r>
              <a:rPr lang="en-US" sz="2900" dirty="0" err="1"/>
              <a:t>iemands</a:t>
            </a:r>
            <a:r>
              <a:rPr lang="en-US" sz="2900" dirty="0"/>
              <a:t> </a:t>
            </a:r>
            <a:r>
              <a:rPr lang="en-US" sz="2900" dirty="0" err="1"/>
              <a:t>krachten</a:t>
            </a:r>
            <a:r>
              <a:rPr lang="en-US" sz="2900" dirty="0"/>
              <a:t> door </a:t>
            </a:r>
            <a:r>
              <a:rPr lang="en-US" sz="2900" dirty="0" err="1"/>
              <a:t>technieken</a:t>
            </a:r>
            <a:r>
              <a:rPr lang="en-US" sz="2900" dirty="0"/>
              <a:t> </a:t>
            </a:r>
            <a:r>
              <a:rPr lang="en-US" sz="2900" dirty="0" err="1"/>
              <a:t>en</a:t>
            </a:r>
            <a:r>
              <a:rPr lang="en-US" sz="2900" dirty="0"/>
              <a:t> </a:t>
            </a:r>
            <a:r>
              <a:rPr lang="en-US" sz="2900" dirty="0" err="1"/>
              <a:t>interventies</a:t>
            </a:r>
            <a:r>
              <a:rPr lang="en-US" sz="2900" dirty="0"/>
              <a:t> toe </a:t>
            </a:r>
            <a:r>
              <a:rPr lang="en-US" sz="2900" dirty="0" err="1"/>
              <a:t>te</a:t>
            </a:r>
            <a:r>
              <a:rPr lang="en-US" sz="2900" dirty="0"/>
              <a:t> </a:t>
            </a:r>
            <a:r>
              <a:rPr lang="en-US" sz="2900" dirty="0" err="1"/>
              <a:t>passen</a:t>
            </a:r>
            <a:r>
              <a:rPr lang="en-US" sz="2900" dirty="0"/>
              <a:t> om de </a:t>
            </a:r>
            <a:r>
              <a:rPr lang="en-US" sz="2900" dirty="0" err="1"/>
              <a:t>zelfredzaamheid</a:t>
            </a:r>
            <a:r>
              <a:rPr lang="en-US" sz="2900" dirty="0"/>
              <a:t> </a:t>
            </a:r>
            <a:r>
              <a:rPr lang="en-US" sz="2900" dirty="0" err="1"/>
              <a:t>en</a:t>
            </a:r>
            <a:r>
              <a:rPr lang="en-US" sz="2900" dirty="0"/>
              <a:t> het </a:t>
            </a:r>
            <a:r>
              <a:rPr lang="en-US" sz="2900" dirty="0" err="1"/>
              <a:t>probleemoplossend</a:t>
            </a:r>
            <a:r>
              <a:rPr lang="en-US" sz="2900" dirty="0"/>
              <a:t> </a:t>
            </a:r>
            <a:r>
              <a:rPr lang="en-US" sz="2900" dirty="0" err="1"/>
              <a:t>vermogen</a:t>
            </a:r>
            <a:r>
              <a:rPr lang="en-US" sz="2900" dirty="0"/>
              <a:t> van </a:t>
            </a:r>
            <a:r>
              <a:rPr lang="en-US" sz="2900" dirty="0" err="1"/>
              <a:t>jezelf</a:t>
            </a:r>
            <a:r>
              <a:rPr lang="en-US" sz="2900" dirty="0"/>
              <a:t> </a:t>
            </a:r>
            <a:r>
              <a:rPr lang="en-US" sz="2900" dirty="0" err="1"/>
              <a:t>en</a:t>
            </a:r>
            <a:r>
              <a:rPr lang="en-US" sz="2900" dirty="0"/>
              <a:t> </a:t>
            </a:r>
            <a:r>
              <a:rPr lang="en-US" sz="2900" dirty="0" err="1"/>
              <a:t>anderen</a:t>
            </a:r>
            <a:r>
              <a:rPr lang="en-US" sz="2900" dirty="0"/>
              <a:t> </a:t>
            </a:r>
            <a:r>
              <a:rPr lang="en-US" sz="2900" dirty="0" err="1"/>
              <a:t>te</a:t>
            </a:r>
            <a:r>
              <a:rPr lang="en-US" sz="2900" dirty="0"/>
              <a:t> </a:t>
            </a:r>
            <a:r>
              <a:rPr lang="en-US" sz="2900" dirty="0" err="1"/>
              <a:t>vergroten</a:t>
            </a:r>
            <a:r>
              <a:rPr lang="en-US" sz="2900" dirty="0"/>
              <a:t>. </a:t>
            </a:r>
          </a:p>
          <a:p>
            <a:pPr>
              <a:lnSpc>
                <a:spcPct val="90000"/>
              </a:lnSpc>
              <a:spcAft>
                <a:spcPts val="600"/>
              </a:spcAft>
            </a:pPr>
            <a:r>
              <a:rPr lang="en-US" sz="2900" dirty="0"/>
              <a:t>De </a:t>
            </a:r>
            <a:r>
              <a:rPr lang="en-US" sz="2900" dirty="0" err="1"/>
              <a:t>positieve</a:t>
            </a:r>
            <a:r>
              <a:rPr lang="en-US" sz="2900" dirty="0"/>
              <a:t> </a:t>
            </a:r>
            <a:r>
              <a:rPr lang="en-US" sz="2900" dirty="0" err="1"/>
              <a:t>psychologie</a:t>
            </a:r>
            <a:r>
              <a:rPr lang="en-US" sz="2900" dirty="0"/>
              <a:t> is </a:t>
            </a:r>
            <a:r>
              <a:rPr lang="en-US" sz="2900" dirty="0" err="1"/>
              <a:t>een</a:t>
            </a:r>
            <a:r>
              <a:rPr lang="en-US" sz="2900" dirty="0"/>
              <a:t> </a:t>
            </a:r>
            <a:r>
              <a:rPr lang="en-US" sz="2900" dirty="0" err="1"/>
              <a:t>belangrijke</a:t>
            </a:r>
            <a:r>
              <a:rPr lang="en-US" sz="2900" dirty="0"/>
              <a:t> </a:t>
            </a:r>
            <a:r>
              <a:rPr lang="en-US" sz="2900" dirty="0" err="1"/>
              <a:t>wetenschappelijke</a:t>
            </a:r>
            <a:r>
              <a:rPr lang="en-US" sz="2900" dirty="0"/>
              <a:t> </a:t>
            </a:r>
            <a:r>
              <a:rPr lang="en-US" sz="2900" dirty="0" err="1"/>
              <a:t>richting</a:t>
            </a:r>
            <a:r>
              <a:rPr lang="en-US" sz="2900" dirty="0"/>
              <a:t> </a:t>
            </a:r>
            <a:r>
              <a:rPr lang="en-US" sz="2900" dirty="0" err="1"/>
              <a:t>geworden</a:t>
            </a:r>
            <a:r>
              <a:rPr lang="en-US" sz="2900" dirty="0"/>
              <a:t> die </a:t>
            </a:r>
            <a:r>
              <a:rPr lang="en-US" sz="2900" dirty="0" err="1"/>
              <a:t>veel</a:t>
            </a:r>
            <a:r>
              <a:rPr lang="en-US" sz="2900" dirty="0"/>
              <a:t> </a:t>
            </a:r>
            <a:r>
              <a:rPr lang="en-US" sz="2900" dirty="0" err="1"/>
              <a:t>invloed</a:t>
            </a:r>
            <a:r>
              <a:rPr lang="en-US" sz="2900" dirty="0"/>
              <a:t> </a:t>
            </a:r>
            <a:r>
              <a:rPr lang="en-US" sz="2900" dirty="0" err="1"/>
              <a:t>heeft</a:t>
            </a:r>
            <a:r>
              <a:rPr lang="en-US" sz="2900" dirty="0"/>
              <a:t> op </a:t>
            </a:r>
            <a:r>
              <a:rPr lang="en-US" sz="2900" dirty="0" err="1"/>
              <a:t>gebieden</a:t>
            </a:r>
            <a:r>
              <a:rPr lang="en-US" sz="2900" dirty="0"/>
              <a:t> </a:t>
            </a:r>
            <a:r>
              <a:rPr lang="en-US" sz="2900" dirty="0" err="1"/>
              <a:t>als</a:t>
            </a:r>
            <a:r>
              <a:rPr lang="en-US" sz="2900" dirty="0"/>
              <a:t> </a:t>
            </a:r>
            <a:r>
              <a:rPr lang="en-US" sz="2900" dirty="0" err="1"/>
              <a:t>psychotherapie</a:t>
            </a:r>
            <a:r>
              <a:rPr lang="en-US" sz="2900" dirty="0"/>
              <a:t>, </a:t>
            </a:r>
            <a:r>
              <a:rPr lang="en-US" sz="2900" dirty="0" err="1"/>
              <a:t>welzijnswerk</a:t>
            </a:r>
            <a:r>
              <a:rPr lang="en-US" sz="2900" dirty="0"/>
              <a:t> </a:t>
            </a:r>
            <a:r>
              <a:rPr lang="en-US" sz="2900" dirty="0" err="1"/>
              <a:t>en</a:t>
            </a:r>
            <a:r>
              <a:rPr lang="en-US" sz="2900" dirty="0"/>
              <a:t> </a:t>
            </a:r>
            <a:r>
              <a:rPr lang="en-US" sz="2900" dirty="0" err="1"/>
              <a:t>ook</a:t>
            </a:r>
            <a:r>
              <a:rPr lang="en-US" sz="2900" dirty="0"/>
              <a:t> op </a:t>
            </a:r>
            <a:r>
              <a:rPr lang="en-US" sz="2900" dirty="0" err="1"/>
              <a:t>processen</a:t>
            </a:r>
            <a:r>
              <a:rPr lang="en-US" sz="2900" dirty="0"/>
              <a:t> in het </a:t>
            </a:r>
            <a:r>
              <a:rPr lang="en-US" sz="2900" dirty="0" err="1"/>
              <a:t>bedrijfsleven</a:t>
            </a:r>
            <a:r>
              <a:rPr lang="en-US" sz="2900" dirty="0"/>
              <a:t> (Peterson, 2006; Seligman, 2011).</a:t>
            </a:r>
          </a:p>
          <a:p>
            <a:pPr>
              <a:lnSpc>
                <a:spcPct val="90000"/>
              </a:lnSpc>
              <a:spcAft>
                <a:spcPts val="600"/>
              </a:spcAft>
            </a:pPr>
            <a:r>
              <a:rPr lang="en-US" sz="2900" dirty="0"/>
              <a:t>De </a:t>
            </a:r>
            <a:r>
              <a:rPr lang="en-US" sz="2900" dirty="0" err="1"/>
              <a:t>principes</a:t>
            </a:r>
            <a:r>
              <a:rPr lang="en-US" sz="2900" dirty="0"/>
              <a:t> van de </a:t>
            </a:r>
            <a:r>
              <a:rPr lang="en-US" sz="2900" dirty="0" err="1"/>
              <a:t>positieve</a:t>
            </a:r>
            <a:r>
              <a:rPr lang="en-US" sz="2900" dirty="0"/>
              <a:t> </a:t>
            </a:r>
            <a:r>
              <a:rPr lang="en-US" sz="2900" dirty="0" err="1"/>
              <a:t>psychologie</a:t>
            </a:r>
            <a:r>
              <a:rPr lang="en-US" sz="2900" dirty="0"/>
              <a:t> </a:t>
            </a:r>
            <a:r>
              <a:rPr lang="en-US" sz="2900" dirty="0" err="1"/>
              <a:t>worden</a:t>
            </a:r>
            <a:r>
              <a:rPr lang="en-US" sz="2900" dirty="0"/>
              <a:t> </a:t>
            </a:r>
            <a:r>
              <a:rPr lang="en-US" sz="2900" dirty="0" err="1"/>
              <a:t>toegepast</a:t>
            </a:r>
            <a:r>
              <a:rPr lang="en-US" sz="2900" dirty="0"/>
              <a:t> in </a:t>
            </a:r>
            <a:r>
              <a:rPr lang="en-US" sz="2900" dirty="0" err="1"/>
              <a:t>allerlei</a:t>
            </a:r>
            <a:r>
              <a:rPr lang="en-US" sz="2900" dirty="0"/>
              <a:t> </a:t>
            </a:r>
            <a:r>
              <a:rPr lang="en-US" sz="2900" dirty="0" err="1"/>
              <a:t>vakgebieden</a:t>
            </a:r>
            <a:r>
              <a:rPr lang="en-US" sz="2900" dirty="0"/>
              <a:t> </a:t>
            </a:r>
            <a:r>
              <a:rPr lang="en-US" sz="2900" dirty="0" err="1"/>
              <a:t>zoals</a:t>
            </a:r>
            <a:r>
              <a:rPr lang="en-US" sz="2900" dirty="0"/>
              <a:t> het </a:t>
            </a:r>
            <a:r>
              <a:rPr lang="en-US" sz="2900" dirty="0" err="1"/>
              <a:t>onderwijs</a:t>
            </a:r>
            <a:r>
              <a:rPr lang="en-US" sz="2900" dirty="0"/>
              <a:t>, de </a:t>
            </a:r>
            <a:r>
              <a:rPr lang="en-US" sz="2900" dirty="0" err="1"/>
              <a:t>gezondheidszorg</a:t>
            </a:r>
            <a:r>
              <a:rPr lang="en-US" sz="2900" dirty="0"/>
              <a:t> </a:t>
            </a:r>
            <a:r>
              <a:rPr lang="en-US" sz="2900" dirty="0" err="1"/>
              <a:t>en</a:t>
            </a:r>
            <a:r>
              <a:rPr lang="en-US" sz="2900" dirty="0"/>
              <a:t> </a:t>
            </a:r>
            <a:r>
              <a:rPr lang="en-US" sz="2900" dirty="0" err="1"/>
              <a:t>binnen</a:t>
            </a:r>
            <a:r>
              <a:rPr lang="en-US" sz="2900" dirty="0"/>
              <a:t> </a:t>
            </a:r>
            <a:r>
              <a:rPr lang="en-US" sz="2900" dirty="0" err="1"/>
              <a:t>organisaties</a:t>
            </a:r>
            <a:r>
              <a:rPr lang="en-US" sz="2900" dirty="0"/>
              <a:t>. In </a:t>
            </a:r>
            <a:r>
              <a:rPr lang="en-US" sz="2900" dirty="0" err="1"/>
              <a:t>zijn</a:t>
            </a:r>
            <a:r>
              <a:rPr lang="en-US" sz="2900" dirty="0"/>
              <a:t> </a:t>
            </a:r>
            <a:r>
              <a:rPr lang="en-US" sz="2900" dirty="0" err="1"/>
              <a:t>onderzoek</a:t>
            </a:r>
            <a:r>
              <a:rPr lang="en-US" sz="2900" dirty="0"/>
              <a:t> </a:t>
            </a:r>
            <a:r>
              <a:rPr lang="en-US" sz="2900" dirty="0" err="1"/>
              <a:t>naar</a:t>
            </a:r>
            <a:r>
              <a:rPr lang="en-US" sz="2900" dirty="0"/>
              <a:t> </a:t>
            </a:r>
            <a:r>
              <a:rPr lang="en-US" sz="2900" b="1" dirty="0" err="1"/>
              <a:t>welbevinden</a:t>
            </a:r>
            <a:r>
              <a:rPr lang="en-US" sz="2900" dirty="0"/>
              <a:t> </a:t>
            </a:r>
            <a:r>
              <a:rPr lang="en-US" sz="2900" dirty="0" err="1"/>
              <a:t>heeft</a:t>
            </a:r>
            <a:r>
              <a:rPr lang="en-US" sz="2900" dirty="0"/>
              <a:t> Seligman de </a:t>
            </a:r>
            <a:r>
              <a:rPr lang="en-US" sz="2900" dirty="0" err="1"/>
              <a:t>vijf</a:t>
            </a:r>
            <a:r>
              <a:rPr lang="en-US" sz="2900" dirty="0"/>
              <a:t> </a:t>
            </a:r>
            <a:r>
              <a:rPr lang="en-US" sz="2900" dirty="0" err="1"/>
              <a:t>belangrijkste</a:t>
            </a:r>
            <a:r>
              <a:rPr lang="en-US" sz="2900" dirty="0"/>
              <a:t> </a:t>
            </a:r>
            <a:r>
              <a:rPr lang="en-US" sz="2900" dirty="0" err="1"/>
              <a:t>elementen</a:t>
            </a:r>
            <a:r>
              <a:rPr lang="en-US" sz="2900" dirty="0"/>
              <a:t> </a:t>
            </a:r>
            <a:r>
              <a:rPr lang="en-US" sz="2900" dirty="0" err="1"/>
              <a:t>samengevat</a:t>
            </a:r>
            <a:r>
              <a:rPr lang="en-US" sz="2900" dirty="0"/>
              <a:t>:  </a:t>
            </a:r>
          </a:p>
          <a:p>
            <a:pPr indent="-228600">
              <a:lnSpc>
                <a:spcPct val="90000"/>
              </a:lnSpc>
              <a:spcAft>
                <a:spcPts val="600"/>
              </a:spcAft>
              <a:buFont typeface="Arial" panose="020B0604020202020204" pitchFamily="34" charset="0"/>
              <a:buChar char="•"/>
            </a:pPr>
            <a:r>
              <a:rPr lang="en-US" sz="2900" dirty="0" err="1"/>
              <a:t>Positieve</a:t>
            </a:r>
            <a:r>
              <a:rPr lang="en-US" sz="2900" dirty="0"/>
              <a:t> </a:t>
            </a:r>
            <a:r>
              <a:rPr lang="en-US" sz="2900" dirty="0" err="1"/>
              <a:t>emotie</a:t>
            </a:r>
            <a:endParaRPr lang="en-US" sz="2900" dirty="0"/>
          </a:p>
          <a:p>
            <a:pPr indent="-228600">
              <a:lnSpc>
                <a:spcPct val="90000"/>
              </a:lnSpc>
              <a:spcAft>
                <a:spcPts val="600"/>
              </a:spcAft>
              <a:buFont typeface="Arial" panose="020B0604020202020204" pitchFamily="34" charset="0"/>
              <a:buChar char="•"/>
            </a:pPr>
            <a:r>
              <a:rPr lang="en-US" sz="2900" dirty="0" err="1"/>
              <a:t>Betrokkenheid</a:t>
            </a:r>
            <a:endParaRPr lang="en-US" sz="2900" dirty="0"/>
          </a:p>
          <a:p>
            <a:pPr indent="-228600">
              <a:lnSpc>
                <a:spcPct val="90000"/>
              </a:lnSpc>
              <a:spcAft>
                <a:spcPts val="600"/>
              </a:spcAft>
              <a:buFont typeface="Arial" panose="020B0604020202020204" pitchFamily="34" charset="0"/>
              <a:buChar char="•"/>
            </a:pPr>
            <a:r>
              <a:rPr lang="en-US" sz="2900" dirty="0" err="1"/>
              <a:t>Positieve</a:t>
            </a:r>
            <a:r>
              <a:rPr lang="en-US" sz="2900" dirty="0"/>
              <a:t> </a:t>
            </a:r>
            <a:r>
              <a:rPr lang="en-US" sz="2900" dirty="0" err="1"/>
              <a:t>Relaties</a:t>
            </a:r>
            <a:endParaRPr lang="en-US" sz="2900" dirty="0"/>
          </a:p>
          <a:p>
            <a:pPr indent="-228600">
              <a:lnSpc>
                <a:spcPct val="90000"/>
              </a:lnSpc>
              <a:spcAft>
                <a:spcPts val="600"/>
              </a:spcAft>
              <a:buFont typeface="Arial" panose="020B0604020202020204" pitchFamily="34" charset="0"/>
              <a:buChar char="•"/>
            </a:pPr>
            <a:r>
              <a:rPr lang="en-US" sz="2900" dirty="0" err="1"/>
              <a:t>Betekenis</a:t>
            </a:r>
            <a:endParaRPr lang="en-US" sz="2900" dirty="0"/>
          </a:p>
          <a:p>
            <a:pPr indent="-228600">
              <a:lnSpc>
                <a:spcPct val="90000"/>
              </a:lnSpc>
              <a:spcAft>
                <a:spcPts val="600"/>
              </a:spcAft>
              <a:buFont typeface="Arial" panose="020B0604020202020204" pitchFamily="34" charset="0"/>
              <a:buChar char="•"/>
            </a:pPr>
            <a:r>
              <a:rPr lang="en-US" sz="2900" dirty="0" err="1"/>
              <a:t>Voldoening</a:t>
            </a:r>
            <a:endParaRPr lang="en-US" sz="2900" dirty="0"/>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endParaRPr lang="en-US" sz="1100" dirty="0"/>
          </a:p>
        </p:txBody>
      </p:sp>
      <p:sp>
        <p:nvSpPr>
          <p:cNvPr id="31"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3DD7388-3A17-4E5B-8CA0-EBF462CEA3E8}"/>
              </a:ext>
            </a:extLst>
          </p:cNvPr>
          <p:cNvPicPr>
            <a:picLocks noChangeAspect="1"/>
          </p:cNvPicPr>
          <p:nvPr/>
        </p:nvPicPr>
        <p:blipFill rotWithShape="1">
          <a:blip r:embed="rId2"/>
          <a:srcRect l="5227" r="10477" b="-1"/>
          <a:stretch/>
        </p:blipFill>
        <p:spPr>
          <a:xfrm>
            <a:off x="6663848" y="1362074"/>
            <a:ext cx="4739350" cy="4696573"/>
          </a:xfrm>
          <a:prstGeom prst="rect">
            <a:avLst/>
          </a:prstGeom>
        </p:spPr>
      </p:pic>
    </p:spTree>
    <p:extLst>
      <p:ext uri="{BB962C8B-B14F-4D97-AF65-F5344CB8AC3E}">
        <p14:creationId xmlns:p14="http://schemas.microsoft.com/office/powerpoint/2010/main" val="18610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B9A022A-77A8-4E75-B4ED-08880F580EB0}"/>
              </a:ext>
            </a:extLst>
          </p:cNvPr>
          <p:cNvSpPr txBox="1"/>
          <p:nvPr/>
        </p:nvSpPr>
        <p:spPr>
          <a:xfrm>
            <a:off x="790575" y="513660"/>
            <a:ext cx="9601200" cy="4524315"/>
          </a:xfrm>
          <a:prstGeom prst="rect">
            <a:avLst/>
          </a:prstGeom>
          <a:noFill/>
        </p:spPr>
        <p:txBody>
          <a:bodyPr wrap="square" rtlCol="0">
            <a:spAutoFit/>
          </a:bodyPr>
          <a:lstStyle/>
          <a:p>
            <a:r>
              <a:rPr lang="nl-NL" sz="2800" b="1" dirty="0">
                <a:solidFill>
                  <a:schemeClr val="accent1"/>
                </a:solidFill>
              </a:rPr>
              <a:t>Artikel uit de Volkskrant: ‘Lang leve dit waanzinnig georganiseerde land!’, een mooi voorbeeld van punitiviteit in deze bijzondere tijd! </a:t>
            </a:r>
          </a:p>
          <a:p>
            <a:endParaRPr lang="nl-NL" sz="2800" dirty="0"/>
          </a:p>
          <a:p>
            <a:r>
              <a:rPr lang="nl-NL" sz="2800" dirty="0"/>
              <a:t>Opdracht 2: </a:t>
            </a:r>
          </a:p>
          <a:p>
            <a:r>
              <a:rPr lang="nl-NL" sz="2800" dirty="0"/>
              <a:t>Lees het artikel na de les en </a:t>
            </a:r>
          </a:p>
          <a:p>
            <a:r>
              <a:rPr lang="nl-NL" sz="2800" dirty="0"/>
              <a:t>beschrijf in minimaal een half</a:t>
            </a:r>
          </a:p>
          <a:p>
            <a:r>
              <a:rPr lang="nl-NL" sz="2800" dirty="0"/>
              <a:t>A4-tje je reactie op deze</a:t>
            </a:r>
          </a:p>
          <a:p>
            <a:r>
              <a:rPr lang="nl-NL" sz="2800" dirty="0" err="1"/>
              <a:t>positiviteit</a:t>
            </a:r>
            <a:r>
              <a:rPr lang="nl-NL" sz="2800" dirty="0"/>
              <a:t>! </a:t>
            </a:r>
          </a:p>
          <a:p>
            <a:endParaRPr lang="nl-NL" dirty="0"/>
          </a:p>
          <a:p>
            <a:endParaRPr lang="nl-NL" dirty="0"/>
          </a:p>
        </p:txBody>
      </p:sp>
      <p:pic>
        <p:nvPicPr>
          <p:cNvPr id="3" name="Afbeelding 2">
            <a:extLst>
              <a:ext uri="{FF2B5EF4-FFF2-40B4-BE49-F238E27FC236}">
                <a16:creationId xmlns:a16="http://schemas.microsoft.com/office/drawing/2014/main" id="{93D4EAFE-4A3F-4D69-9E11-66402B4C259D}"/>
              </a:ext>
            </a:extLst>
          </p:cNvPr>
          <p:cNvPicPr>
            <a:picLocks noChangeAspect="1"/>
          </p:cNvPicPr>
          <p:nvPr/>
        </p:nvPicPr>
        <p:blipFill rotWithShape="1">
          <a:blip r:embed="rId2"/>
          <a:srcRect l="10329" t="9491" r="11057" b="12529"/>
          <a:stretch/>
        </p:blipFill>
        <p:spPr>
          <a:xfrm>
            <a:off x="6096000" y="3206705"/>
            <a:ext cx="5829300" cy="3252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hthoek 3">
            <a:extLst>
              <a:ext uri="{FF2B5EF4-FFF2-40B4-BE49-F238E27FC236}">
                <a16:creationId xmlns:a16="http://schemas.microsoft.com/office/drawing/2014/main" id="{D7407CB2-6C66-4F32-B309-CE4DC19C433B}"/>
              </a:ext>
            </a:extLst>
          </p:cNvPr>
          <p:cNvSpPr/>
          <p:nvPr/>
        </p:nvSpPr>
        <p:spPr>
          <a:xfrm>
            <a:off x="866567" y="5194599"/>
            <a:ext cx="3962816" cy="369332"/>
          </a:xfrm>
          <a:prstGeom prst="rect">
            <a:avLst/>
          </a:prstGeom>
        </p:spPr>
        <p:txBody>
          <a:bodyPr wrap="none">
            <a:spAutoFit/>
          </a:bodyPr>
          <a:lstStyle/>
          <a:p>
            <a:r>
              <a:rPr lang="nl-NL" dirty="0"/>
              <a:t>https://www.volkskrant.nl/es-b64c3092 </a:t>
            </a:r>
          </a:p>
        </p:txBody>
      </p:sp>
    </p:spTree>
    <p:extLst>
      <p:ext uri="{BB962C8B-B14F-4D97-AF65-F5344CB8AC3E}">
        <p14:creationId xmlns:p14="http://schemas.microsoft.com/office/powerpoint/2010/main" val="4161592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3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16D3AF-9190-4164-B4E7-EC4D37383AD9}"/>
              </a:ext>
            </a:extLst>
          </p:cNvPr>
          <p:cNvSpPr>
            <a:spLocks noGrp="1"/>
          </p:cNvSpPr>
          <p:nvPr>
            <p:ph type="title"/>
          </p:nvPr>
        </p:nvSpPr>
        <p:spPr>
          <a:xfrm>
            <a:off x="9093496" y="618681"/>
            <a:ext cx="2613872" cy="4794567"/>
          </a:xfrm>
        </p:spPr>
        <p:txBody>
          <a:bodyPr>
            <a:normAutofit/>
          </a:bodyPr>
          <a:lstStyle/>
          <a:p>
            <a:r>
              <a:rPr lang="nl-NL" sz="3600">
                <a:solidFill>
                  <a:srgbClr val="FFFFFF"/>
                </a:solidFill>
              </a:rPr>
              <a:t>3. Link tussen Better life index en cohesie </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C73FD27-E5E8-4031-9C92-14B10CF1C9BE}"/>
              </a:ext>
            </a:extLst>
          </p:cNvPr>
          <p:cNvPicPr>
            <a:picLocks noChangeAspect="1"/>
          </p:cNvPicPr>
          <p:nvPr/>
        </p:nvPicPr>
        <p:blipFill rotWithShape="1">
          <a:blip r:embed="rId2"/>
          <a:srcRect l="15421" r="779" b="-2"/>
          <a:stretch/>
        </p:blipFill>
        <p:spPr>
          <a:xfrm>
            <a:off x="976251" y="942538"/>
            <a:ext cx="7163222" cy="4808332"/>
          </a:xfrm>
          <a:prstGeom prst="rect">
            <a:avLst/>
          </a:prstGeom>
          <a:effectLst/>
        </p:spPr>
      </p:pic>
    </p:spTree>
    <p:extLst>
      <p:ext uri="{BB962C8B-B14F-4D97-AF65-F5344CB8AC3E}">
        <p14:creationId xmlns:p14="http://schemas.microsoft.com/office/powerpoint/2010/main" val="5279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3FD0AAF-33F3-46F9-9278-B734AA2B665C}"/>
              </a:ext>
            </a:extLst>
          </p:cNvPr>
          <p:cNvPicPr>
            <a:picLocks noChangeAspect="1"/>
          </p:cNvPicPr>
          <p:nvPr/>
        </p:nvPicPr>
        <p:blipFill>
          <a:blip r:embed="rId2"/>
          <a:stretch>
            <a:fillRect/>
          </a:stretch>
        </p:blipFill>
        <p:spPr>
          <a:xfrm>
            <a:off x="8588078" y="2196931"/>
            <a:ext cx="3510524" cy="1851830"/>
          </a:xfrm>
          <a:prstGeom prst="rect">
            <a:avLst/>
          </a:prstGeom>
        </p:spPr>
      </p:pic>
      <p:cxnSp>
        <p:nvCxnSpPr>
          <p:cNvPr id="32" name="Straight Connector 25">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FFA000"/>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726E6FA8-65E9-4886-A4D9-545A02B99FD9}"/>
              </a:ext>
            </a:extLst>
          </p:cNvPr>
          <p:cNvSpPr txBox="1"/>
          <p:nvPr/>
        </p:nvSpPr>
        <p:spPr>
          <a:xfrm>
            <a:off x="1550937" y="863355"/>
            <a:ext cx="6057265" cy="5262979"/>
          </a:xfrm>
          <a:prstGeom prst="rect">
            <a:avLst/>
          </a:prstGeom>
          <a:solidFill>
            <a:schemeClr val="accent1">
              <a:lumMod val="40000"/>
              <a:lumOff val="60000"/>
            </a:schemeClr>
          </a:solidFill>
        </p:spPr>
        <p:txBody>
          <a:bodyPr wrap="square" rtlCol="0">
            <a:spAutoFit/>
          </a:bodyPr>
          <a:lstStyle/>
          <a:p>
            <a:endParaRPr lang="nl-NL" dirty="0"/>
          </a:p>
          <a:p>
            <a:pPr marL="342900" indent="-342900">
              <a:buAutoNum type="arabicPeriod"/>
            </a:pPr>
            <a:r>
              <a:rPr lang="nl-NL" sz="2000" dirty="0"/>
              <a:t>Wat doet deze crisis met de samenleving?</a:t>
            </a:r>
          </a:p>
          <a:p>
            <a:r>
              <a:rPr lang="nl-NL" sz="2000" dirty="0"/>
              <a:t>	NU</a:t>
            </a:r>
          </a:p>
          <a:p>
            <a:r>
              <a:rPr lang="nl-NL" sz="2000" dirty="0"/>
              <a:t>	Wij-gevoel</a:t>
            </a:r>
          </a:p>
          <a:p>
            <a:r>
              <a:rPr lang="nl-NL" sz="2000" dirty="0"/>
              <a:t>	Normen en waarden</a:t>
            </a:r>
          </a:p>
          <a:p>
            <a:endParaRPr lang="nl-NL" sz="2000" dirty="0"/>
          </a:p>
          <a:p>
            <a:r>
              <a:rPr lang="nl-NL" sz="2000" dirty="0"/>
              <a:t>2. Sociale cohesie: hoe versterk je dat?</a:t>
            </a:r>
          </a:p>
          <a:p>
            <a:r>
              <a:rPr lang="nl-NL" sz="2000" dirty="0"/>
              <a:t>	</a:t>
            </a:r>
            <a:r>
              <a:rPr lang="nl-NL" sz="2000" dirty="0" err="1"/>
              <a:t>Movisie</a:t>
            </a:r>
            <a:r>
              <a:rPr lang="nl-NL" sz="2000" dirty="0"/>
              <a:t> </a:t>
            </a:r>
          </a:p>
          <a:p>
            <a:r>
              <a:rPr lang="nl-NL" sz="2000" dirty="0"/>
              <a:t>	Positieve psychologie</a:t>
            </a:r>
          </a:p>
          <a:p>
            <a:r>
              <a:rPr lang="nl-NL" sz="2000" dirty="0"/>
              <a:t>	</a:t>
            </a:r>
          </a:p>
          <a:p>
            <a:r>
              <a:rPr lang="nl-NL" sz="2000" dirty="0"/>
              <a:t>3. Link tussen </a:t>
            </a:r>
            <a:r>
              <a:rPr lang="nl-NL" sz="2000" dirty="0" err="1"/>
              <a:t>Better</a:t>
            </a:r>
            <a:r>
              <a:rPr lang="nl-NL" sz="2000" dirty="0"/>
              <a:t> life index en cohesie </a:t>
            </a:r>
          </a:p>
          <a:p>
            <a:endParaRPr lang="nl-NL" sz="2000" dirty="0"/>
          </a:p>
          <a:p>
            <a:r>
              <a:rPr lang="nl-NL" sz="2000" dirty="0"/>
              <a:t>4. Terug naar de begrippenlijst</a:t>
            </a:r>
          </a:p>
          <a:p>
            <a:endParaRPr lang="nl-NL" sz="2000" dirty="0"/>
          </a:p>
          <a:p>
            <a:r>
              <a:rPr lang="nl-NL" sz="2000" dirty="0"/>
              <a:t>5. Korte herhaling van les vorige week (voor hen die er niet bij waren) </a:t>
            </a:r>
          </a:p>
          <a:p>
            <a:endParaRPr lang="nl-NL" dirty="0"/>
          </a:p>
        </p:txBody>
      </p:sp>
    </p:spTree>
    <p:extLst>
      <p:ext uri="{BB962C8B-B14F-4D97-AF65-F5344CB8AC3E}">
        <p14:creationId xmlns:p14="http://schemas.microsoft.com/office/powerpoint/2010/main" val="454597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97D2C65-9803-40CB-B184-83EA5C880413}"/>
              </a:ext>
            </a:extLst>
          </p:cNvPr>
          <p:cNvSpPr/>
          <p:nvPr/>
        </p:nvSpPr>
        <p:spPr>
          <a:xfrm>
            <a:off x="666749" y="993338"/>
            <a:ext cx="10248899" cy="1200329"/>
          </a:xfrm>
          <a:prstGeom prst="rect">
            <a:avLst/>
          </a:prstGeom>
        </p:spPr>
        <p:txBody>
          <a:bodyPr wrap="square">
            <a:spAutoFit/>
          </a:bodyPr>
          <a:lstStyle/>
          <a:p>
            <a:r>
              <a:rPr lang="en-US" dirty="0">
                <a:solidFill>
                  <a:schemeClr val="accent1"/>
                </a:solidFill>
              </a:rPr>
              <a:t>The Better Life Index </a:t>
            </a:r>
            <a:r>
              <a:rPr lang="en-US" dirty="0"/>
              <a:t>is designed to let you </a:t>
            </a:r>
            <a:r>
              <a:rPr lang="en-US" dirty="0" err="1"/>
              <a:t>visualise</a:t>
            </a:r>
            <a:r>
              <a:rPr lang="en-US" dirty="0"/>
              <a:t> and compare some of the key factors – like education, housing, environment, and so on – that contribute to well-being in OECD countries. It’s an interactive tool that allows you to see how countries perform according to the importance you give to each of 11 topics that make for a better life. </a:t>
            </a:r>
            <a:endParaRPr lang="nl-NL" dirty="0"/>
          </a:p>
        </p:txBody>
      </p:sp>
      <p:sp>
        <p:nvSpPr>
          <p:cNvPr id="3" name="Rechthoek 2">
            <a:extLst>
              <a:ext uri="{FF2B5EF4-FFF2-40B4-BE49-F238E27FC236}">
                <a16:creationId xmlns:a16="http://schemas.microsoft.com/office/drawing/2014/main" id="{C4BCDEAC-5E9D-4513-B569-ECB2A02D079D}"/>
              </a:ext>
            </a:extLst>
          </p:cNvPr>
          <p:cNvSpPr/>
          <p:nvPr/>
        </p:nvSpPr>
        <p:spPr>
          <a:xfrm>
            <a:off x="666750" y="2448342"/>
            <a:ext cx="10458450" cy="3416320"/>
          </a:xfrm>
          <a:prstGeom prst="rect">
            <a:avLst/>
          </a:prstGeom>
        </p:spPr>
        <p:txBody>
          <a:bodyPr wrap="square">
            <a:spAutoFit/>
          </a:bodyPr>
          <a:lstStyle/>
          <a:p>
            <a:r>
              <a:rPr lang="en-US" dirty="0"/>
              <a:t>Why is Better Life Index relevant?</a:t>
            </a:r>
          </a:p>
          <a:p>
            <a:r>
              <a:rPr lang="en-US" dirty="0"/>
              <a:t>Well-being is a multidimensional concept that deserves a multi-dimensional measure. However, extracting a single story from a very complex picture can be challenging. The advantage of composite indices is that they can provide an easy-to-read overview of well-being patterns.</a:t>
            </a:r>
          </a:p>
          <a:p>
            <a:endParaRPr lang="en-US" dirty="0"/>
          </a:p>
          <a:p>
            <a:r>
              <a:rPr lang="en-US" dirty="0"/>
              <a:t>The 11 topics of well-being used in the Index have been chosen in accordance with theory, practice and consultation on the issue of how-to best measure well-being from a comparative perspective. Read about this in greater detail in our companion publication, How's Life? – Measuring Well-Being. From a statistical point of view, the Index relies on best practices for building composite indicators. The Index is robust to various methodological assumptions.</a:t>
            </a:r>
          </a:p>
          <a:p>
            <a:endParaRPr lang="en-US" dirty="0"/>
          </a:p>
          <a:p>
            <a:r>
              <a:rPr lang="en-US" dirty="0" err="1"/>
              <a:t>Bron</a:t>
            </a:r>
            <a:r>
              <a:rPr lang="en-US" dirty="0"/>
              <a:t>: </a:t>
            </a:r>
            <a:endParaRPr lang="nl-NL" dirty="0"/>
          </a:p>
        </p:txBody>
      </p:sp>
      <p:sp>
        <p:nvSpPr>
          <p:cNvPr id="4" name="Rechthoek 3">
            <a:extLst>
              <a:ext uri="{FF2B5EF4-FFF2-40B4-BE49-F238E27FC236}">
                <a16:creationId xmlns:a16="http://schemas.microsoft.com/office/drawing/2014/main" id="{DEA2485A-D1B4-4083-8457-03F2B0319FD6}"/>
              </a:ext>
            </a:extLst>
          </p:cNvPr>
          <p:cNvSpPr/>
          <p:nvPr/>
        </p:nvSpPr>
        <p:spPr>
          <a:xfrm>
            <a:off x="666749" y="5837872"/>
            <a:ext cx="9896475" cy="369332"/>
          </a:xfrm>
          <a:prstGeom prst="rect">
            <a:avLst/>
          </a:prstGeom>
        </p:spPr>
        <p:txBody>
          <a:bodyPr wrap="square">
            <a:spAutoFit/>
          </a:bodyPr>
          <a:lstStyle/>
          <a:p>
            <a:r>
              <a:rPr lang="nl-NL" dirty="0"/>
              <a:t>http://www.oecdbetterlifeindex.org/about/better-life-initiative/</a:t>
            </a:r>
          </a:p>
        </p:txBody>
      </p:sp>
    </p:spTree>
    <p:extLst>
      <p:ext uri="{BB962C8B-B14F-4D97-AF65-F5344CB8AC3E}">
        <p14:creationId xmlns:p14="http://schemas.microsoft.com/office/powerpoint/2010/main" val="152006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860B3B6-C7F7-47E0-9D7E-DA42A9D0579D}"/>
              </a:ext>
            </a:extLst>
          </p:cNvPr>
          <p:cNvSpPr/>
          <p:nvPr/>
        </p:nvSpPr>
        <p:spPr>
          <a:xfrm>
            <a:off x="561975" y="584270"/>
            <a:ext cx="10906125" cy="5539978"/>
          </a:xfrm>
          <a:prstGeom prst="rect">
            <a:avLst/>
          </a:prstGeom>
        </p:spPr>
        <p:txBody>
          <a:bodyPr wrap="square">
            <a:spAutoFit/>
          </a:bodyPr>
          <a:lstStyle/>
          <a:p>
            <a:r>
              <a:rPr lang="en-US" sz="2000" dirty="0">
                <a:solidFill>
                  <a:schemeClr val="accent1"/>
                </a:solidFill>
              </a:rPr>
              <a:t>In general, the Dutch are more satisfied with their lives than the OECD average. When asked to rate their general satisfaction with life on a scale from 0 to 10, Dutch people gave it a 7.4 grade on average, higher than the OECD average of 6.5.</a:t>
            </a:r>
          </a:p>
          <a:p>
            <a:endParaRPr lang="en-US" dirty="0"/>
          </a:p>
          <a:p>
            <a:r>
              <a:rPr lang="en-US" sz="3600" dirty="0">
                <a:solidFill>
                  <a:schemeClr val="accent1"/>
                </a:solidFill>
              </a:rPr>
              <a:t>Community</a:t>
            </a:r>
          </a:p>
          <a:p>
            <a:r>
              <a:rPr lang="en-US" sz="2000" dirty="0"/>
              <a:t>Key Findings</a:t>
            </a:r>
          </a:p>
          <a:p>
            <a:r>
              <a:rPr lang="en-US" sz="2000" dirty="0"/>
              <a:t>Humans are social creatures. The frequency of our contact with others and the quality of our personal relationships are thus crucial determinants of our well-being.</a:t>
            </a:r>
          </a:p>
          <a:p>
            <a:endParaRPr lang="en-US" sz="2000" dirty="0"/>
          </a:p>
          <a:p>
            <a:r>
              <a:rPr lang="en-US" sz="2000" dirty="0"/>
              <a:t>A strong social network, or community, can provide emotional support during both good and bad times as well as provide access to jobs, services and other material opportunities. In the Netherlands, 91% of people believe that they know someone they could rely on in a time of need, broadly in line with the OECD average of 89%. </a:t>
            </a:r>
          </a:p>
          <a:p>
            <a:endParaRPr lang="en-US" sz="2000" dirty="0"/>
          </a:p>
          <a:p>
            <a:r>
              <a:rPr lang="en-US" sz="2000" dirty="0"/>
              <a:t>A weak social network can result in limited economic opportunities, a lack of contact with others, and eventually, feelings of isolation. Socially isolated individuals face difficulties integrating into society as a contributing member and fulfilling personal aspirations. </a:t>
            </a:r>
          </a:p>
        </p:txBody>
      </p:sp>
    </p:spTree>
    <p:extLst>
      <p:ext uri="{BB962C8B-B14F-4D97-AF65-F5344CB8AC3E}">
        <p14:creationId xmlns:p14="http://schemas.microsoft.com/office/powerpoint/2010/main" val="3013218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794FBFE-7EDC-4FE8-B1BA-1672B7A73DDE}"/>
              </a:ext>
            </a:extLst>
          </p:cNvPr>
          <p:cNvSpPr/>
          <p:nvPr/>
        </p:nvSpPr>
        <p:spPr>
          <a:xfrm>
            <a:off x="695324" y="647343"/>
            <a:ext cx="10220325" cy="3970318"/>
          </a:xfrm>
          <a:prstGeom prst="rect">
            <a:avLst/>
          </a:prstGeom>
        </p:spPr>
        <p:txBody>
          <a:bodyPr wrap="square">
            <a:spAutoFit/>
          </a:bodyPr>
          <a:lstStyle/>
          <a:p>
            <a:r>
              <a:rPr lang="en-US" sz="3600" dirty="0">
                <a:solidFill>
                  <a:schemeClr val="accent1"/>
                </a:solidFill>
              </a:rPr>
              <a:t>Civic Engagement</a:t>
            </a:r>
          </a:p>
          <a:p>
            <a:r>
              <a:rPr lang="en-US" dirty="0"/>
              <a:t>Key Findings</a:t>
            </a:r>
          </a:p>
          <a:p>
            <a:endParaRPr lang="en-US" dirty="0"/>
          </a:p>
          <a:p>
            <a:r>
              <a:rPr lang="en-US" dirty="0"/>
              <a:t>Trust in government is essential for social cohesion and well-being. High voter turnout is a measure of citizens' participation in the political process. In the most recent elections for which data are available, voter turnout in the Netherlands was 82% of those registered. This figure is higher than the OECD average of 68%.</a:t>
            </a:r>
          </a:p>
          <a:p>
            <a:endParaRPr lang="en-US" dirty="0"/>
          </a:p>
          <a:p>
            <a:r>
              <a:rPr lang="en-US" dirty="0"/>
              <a:t>Broader public engagement in the decision-making process is also important for holding the government to account and maintaining confidence in public institutions. The formal process for public engagement in developing laws and regulations is one way to measure the extent to which people can become involved in government decisions on key issues that affect their lives. In the Netherlands, the level of stakeholder engagement in developing regulations is 2.6 (on a scale between 0 and 4); higher than the OECD average of 2.4.</a:t>
            </a:r>
          </a:p>
        </p:txBody>
      </p:sp>
      <p:sp>
        <p:nvSpPr>
          <p:cNvPr id="3" name="Rechthoek 2">
            <a:extLst>
              <a:ext uri="{FF2B5EF4-FFF2-40B4-BE49-F238E27FC236}">
                <a16:creationId xmlns:a16="http://schemas.microsoft.com/office/drawing/2014/main" id="{35C5050D-A287-49EC-A87B-D91668CD941A}"/>
              </a:ext>
            </a:extLst>
          </p:cNvPr>
          <p:cNvSpPr/>
          <p:nvPr/>
        </p:nvSpPr>
        <p:spPr>
          <a:xfrm>
            <a:off x="5805486" y="5841325"/>
            <a:ext cx="4989636" cy="369332"/>
          </a:xfrm>
          <a:prstGeom prst="rect">
            <a:avLst/>
          </a:prstGeom>
        </p:spPr>
        <p:txBody>
          <a:bodyPr wrap="none">
            <a:spAutoFit/>
          </a:bodyPr>
          <a:lstStyle/>
          <a:p>
            <a:r>
              <a:rPr lang="nl-NL" dirty="0"/>
              <a:t>https://www.youtube.com/watch?v=2Q_ZzBGPdqE</a:t>
            </a:r>
          </a:p>
        </p:txBody>
      </p:sp>
      <p:sp>
        <p:nvSpPr>
          <p:cNvPr id="4" name="Tekstvak 3">
            <a:extLst>
              <a:ext uri="{FF2B5EF4-FFF2-40B4-BE49-F238E27FC236}">
                <a16:creationId xmlns:a16="http://schemas.microsoft.com/office/drawing/2014/main" id="{7E9CA1C5-4093-417A-AEBA-D914D1540D1E}"/>
              </a:ext>
            </a:extLst>
          </p:cNvPr>
          <p:cNvSpPr txBox="1"/>
          <p:nvPr/>
        </p:nvSpPr>
        <p:spPr>
          <a:xfrm>
            <a:off x="5805486" y="5500568"/>
            <a:ext cx="2952750" cy="369332"/>
          </a:xfrm>
          <a:prstGeom prst="rect">
            <a:avLst/>
          </a:prstGeom>
          <a:noFill/>
        </p:spPr>
        <p:txBody>
          <a:bodyPr wrap="square" rtlCol="0">
            <a:spAutoFit/>
          </a:bodyPr>
          <a:lstStyle/>
          <a:p>
            <a:r>
              <a:rPr lang="nl-NL" dirty="0"/>
              <a:t>Pauze….muziekje </a:t>
            </a:r>
            <a:r>
              <a:rPr lang="nl-NL" dirty="0">
                <a:sym typeface="Wingdings" panose="05000000000000000000" pitchFamily="2" charset="2"/>
              </a:rPr>
              <a:t> </a:t>
            </a:r>
            <a:endParaRPr lang="nl-NL" dirty="0"/>
          </a:p>
        </p:txBody>
      </p:sp>
    </p:spTree>
    <p:extLst>
      <p:ext uri="{BB962C8B-B14F-4D97-AF65-F5344CB8AC3E}">
        <p14:creationId xmlns:p14="http://schemas.microsoft.com/office/powerpoint/2010/main" val="108808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2CF6D-C789-4B4C-9B37-681B542A5699}"/>
              </a:ext>
            </a:extLst>
          </p:cNvPr>
          <p:cNvSpPr>
            <a:spLocks noGrp="1"/>
          </p:cNvSpPr>
          <p:nvPr>
            <p:ph type="title"/>
          </p:nvPr>
        </p:nvSpPr>
        <p:spPr/>
        <p:txBody>
          <a:bodyPr/>
          <a:lstStyle/>
          <a:p>
            <a:r>
              <a:rPr lang="nl-NL" dirty="0"/>
              <a:t>4. Begrippenlijst</a:t>
            </a:r>
          </a:p>
        </p:txBody>
      </p:sp>
      <p:sp>
        <p:nvSpPr>
          <p:cNvPr id="3" name="Rechthoek 2">
            <a:extLst>
              <a:ext uri="{FF2B5EF4-FFF2-40B4-BE49-F238E27FC236}">
                <a16:creationId xmlns:a16="http://schemas.microsoft.com/office/drawing/2014/main" id="{740CE5E6-4E95-443E-9517-6C4E33982F3F}"/>
              </a:ext>
            </a:extLst>
          </p:cNvPr>
          <p:cNvSpPr/>
          <p:nvPr/>
        </p:nvSpPr>
        <p:spPr>
          <a:xfrm>
            <a:off x="1495425" y="1347788"/>
            <a:ext cx="3000375" cy="1938992"/>
          </a:xfrm>
          <a:prstGeom prst="rect">
            <a:avLst/>
          </a:prstGeom>
          <a:solidFill>
            <a:schemeClr val="accent1">
              <a:lumMod val="20000"/>
              <a:lumOff val="80000"/>
            </a:schemeClr>
          </a:solidFill>
        </p:spPr>
        <p:txBody>
          <a:bodyPr wrap="square">
            <a:spAutoFit/>
          </a:bodyPr>
          <a:lstStyle/>
          <a:p>
            <a:r>
              <a:rPr lang="nl-NL" sz="2000" b="1" dirty="0"/>
              <a:t>Cohesie </a:t>
            </a:r>
          </a:p>
          <a:p>
            <a:r>
              <a:rPr lang="nl-NL" sz="2000" b="1" dirty="0"/>
              <a:t>Drie soorten cohesie</a:t>
            </a:r>
          </a:p>
          <a:p>
            <a:r>
              <a:rPr lang="nl-NL" sz="2000" b="1" dirty="0"/>
              <a:t>Socialisatie </a:t>
            </a:r>
          </a:p>
          <a:p>
            <a:r>
              <a:rPr lang="nl-NL" sz="2000" b="1" dirty="0"/>
              <a:t>Normen en waarden </a:t>
            </a:r>
          </a:p>
          <a:p>
            <a:r>
              <a:rPr lang="nl-NL" sz="2000" dirty="0"/>
              <a:t>Groepsproces </a:t>
            </a:r>
          </a:p>
          <a:p>
            <a:r>
              <a:rPr lang="nl-NL" sz="2000" dirty="0"/>
              <a:t>Sociogram </a:t>
            </a:r>
          </a:p>
        </p:txBody>
      </p:sp>
      <p:sp>
        <p:nvSpPr>
          <p:cNvPr id="4" name="Rechthoek 3">
            <a:extLst>
              <a:ext uri="{FF2B5EF4-FFF2-40B4-BE49-F238E27FC236}">
                <a16:creationId xmlns:a16="http://schemas.microsoft.com/office/drawing/2014/main" id="{CD579B3C-AB53-4BC0-95E9-25ADD7B8E130}"/>
              </a:ext>
            </a:extLst>
          </p:cNvPr>
          <p:cNvSpPr/>
          <p:nvPr/>
        </p:nvSpPr>
        <p:spPr>
          <a:xfrm>
            <a:off x="5257800" y="834807"/>
            <a:ext cx="6096000" cy="3139321"/>
          </a:xfrm>
          <a:prstGeom prst="rect">
            <a:avLst/>
          </a:prstGeom>
          <a:solidFill>
            <a:schemeClr val="bg2"/>
          </a:solidFill>
        </p:spPr>
        <p:txBody>
          <a:bodyPr>
            <a:spAutoFit/>
          </a:bodyPr>
          <a:lstStyle/>
          <a:p>
            <a:r>
              <a:rPr lang="nl-NL" dirty="0"/>
              <a:t>Cohesie is het krachtveld dat ervoor zorgt dat mensen bij de groep (willen) blijven. Soorten cohesie:</a:t>
            </a:r>
          </a:p>
          <a:p>
            <a:r>
              <a:rPr lang="nl-NL" dirty="0"/>
              <a:t>1. Taakcohesie: taakcohesie is de mate waarin mensen bv. in een team, samenwerken om een specifiek en duidelijk doel te bereiken.</a:t>
            </a:r>
          </a:p>
          <a:p>
            <a:r>
              <a:rPr lang="nl-NL" dirty="0"/>
              <a:t>2. Sociale cohesie: sociale cohesie is de mate waarin mensen in een groep elkaar aardig vinden en om die reden graag onderdeel van het team uitmaken.</a:t>
            </a:r>
          </a:p>
          <a:p>
            <a:r>
              <a:rPr lang="nl-NL" dirty="0"/>
              <a:t>3. Normatieve cohesie: de mate waarin groepsleden zich aan elkaar binden als gevolg van het conformeren aan de groepsnormen.</a:t>
            </a:r>
          </a:p>
        </p:txBody>
      </p:sp>
      <p:sp>
        <p:nvSpPr>
          <p:cNvPr id="5" name="Rechthoek 4">
            <a:extLst>
              <a:ext uri="{FF2B5EF4-FFF2-40B4-BE49-F238E27FC236}">
                <a16:creationId xmlns:a16="http://schemas.microsoft.com/office/drawing/2014/main" id="{F7583F06-1B18-4824-8B3A-86823D98AAAF}"/>
              </a:ext>
            </a:extLst>
          </p:cNvPr>
          <p:cNvSpPr/>
          <p:nvPr/>
        </p:nvSpPr>
        <p:spPr>
          <a:xfrm>
            <a:off x="1495425" y="4290149"/>
            <a:ext cx="9791700" cy="1754326"/>
          </a:xfrm>
          <a:prstGeom prst="rect">
            <a:avLst/>
          </a:prstGeom>
          <a:solidFill>
            <a:schemeClr val="accent6">
              <a:lumMod val="20000"/>
              <a:lumOff val="80000"/>
            </a:schemeClr>
          </a:solidFill>
        </p:spPr>
        <p:txBody>
          <a:bodyPr wrap="square">
            <a:spAutoFit/>
          </a:bodyPr>
          <a:lstStyle/>
          <a:p>
            <a:r>
              <a:rPr lang="nl-NL" dirty="0">
                <a:solidFill>
                  <a:srgbClr val="000000"/>
                </a:solidFill>
                <a:latin typeface="arial" panose="020B0604020202020204" pitchFamily="34" charset="0"/>
              </a:rPr>
              <a:t>Socialisatie kunnen we definiëren als: “Het proces waarbij nieuwe leden van een samenleving of groepering zich de sociaal-culturele vaardigheden eigen maken.'' De mens is een sociaal wezen, we steunen elkaar om te kunnen overleven. Wij leven in een samenleving waarbij iedereen is onderverdeeld in verschillende groepen. Ieder persoon hoort bij meerdere groepen. Het is natuurlijk wel zo dat deze groepen ook met elkaar omgaan. Iedere groep heeft zijn eigen normen en waarden.</a:t>
            </a:r>
            <a:endParaRPr lang="nl-NL" dirty="0"/>
          </a:p>
        </p:txBody>
      </p:sp>
    </p:spTree>
    <p:extLst>
      <p:ext uri="{BB962C8B-B14F-4D97-AF65-F5344CB8AC3E}">
        <p14:creationId xmlns:p14="http://schemas.microsoft.com/office/powerpoint/2010/main" val="122645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B66375-ED6B-439A-9ABF-4CA51D558085}"/>
              </a:ext>
            </a:extLst>
          </p:cNvPr>
          <p:cNvSpPr txBox="1"/>
          <p:nvPr/>
        </p:nvSpPr>
        <p:spPr>
          <a:xfrm>
            <a:off x="1019175" y="733425"/>
            <a:ext cx="8229600" cy="646331"/>
          </a:xfrm>
          <a:prstGeom prst="rect">
            <a:avLst/>
          </a:prstGeom>
          <a:noFill/>
        </p:spPr>
        <p:txBody>
          <a:bodyPr wrap="square" rtlCol="0">
            <a:spAutoFit/>
          </a:bodyPr>
          <a:lstStyle/>
          <a:p>
            <a:r>
              <a:rPr lang="nl-NL" sz="3600"/>
              <a:t>Werken met een groep </a:t>
            </a:r>
            <a:endParaRPr lang="nl-NL" sz="3600" dirty="0"/>
          </a:p>
        </p:txBody>
      </p:sp>
      <p:sp>
        <p:nvSpPr>
          <p:cNvPr id="3" name="Rechthoek 2">
            <a:extLst>
              <a:ext uri="{FF2B5EF4-FFF2-40B4-BE49-F238E27FC236}">
                <a16:creationId xmlns:a16="http://schemas.microsoft.com/office/drawing/2014/main" id="{67438FB1-1961-403B-B828-EBDFEDB9B0CB}"/>
              </a:ext>
            </a:extLst>
          </p:cNvPr>
          <p:cNvSpPr/>
          <p:nvPr/>
        </p:nvSpPr>
        <p:spPr>
          <a:xfrm>
            <a:off x="1019175" y="1379756"/>
            <a:ext cx="10791825" cy="4247317"/>
          </a:xfrm>
          <a:prstGeom prst="rect">
            <a:avLst/>
          </a:prstGeom>
        </p:spPr>
        <p:txBody>
          <a:bodyPr wrap="square">
            <a:spAutoFit/>
          </a:bodyPr>
          <a:lstStyle/>
          <a:p>
            <a:r>
              <a:rPr lang="nl-NL" dirty="0"/>
              <a:t>Waar praten we over?  Groepswerk waarbij je werkt met een doel, doelgroep en in een rol: </a:t>
            </a:r>
          </a:p>
          <a:p>
            <a:r>
              <a:rPr lang="nl-NL" dirty="0"/>
              <a:t>-	Kinderen begeleiden bij activiteiten als onderdeel van taalstimulering</a:t>
            </a:r>
          </a:p>
          <a:p>
            <a:r>
              <a:rPr lang="nl-NL" dirty="0"/>
              <a:t>-	Jongeren begeleiden bij zoektocht naar opleiding</a:t>
            </a:r>
          </a:p>
          <a:p>
            <a:r>
              <a:rPr lang="nl-NL" dirty="0"/>
              <a:t>-	Ouderen begeleiden die eenzaam zijn</a:t>
            </a:r>
          </a:p>
          <a:p>
            <a:r>
              <a:rPr lang="nl-NL" dirty="0"/>
              <a:t>-	Een community begeleiden bij de oprichting </a:t>
            </a:r>
          </a:p>
          <a:p>
            <a:r>
              <a:rPr lang="nl-NL" dirty="0"/>
              <a:t>-	Als ZZP-</a:t>
            </a:r>
            <a:r>
              <a:rPr lang="nl-NL" dirty="0" err="1"/>
              <a:t>ereen</a:t>
            </a:r>
            <a:r>
              <a:rPr lang="nl-NL" dirty="0"/>
              <a:t> subsidieaanvraag maken voor een stichting </a:t>
            </a:r>
          </a:p>
          <a:p>
            <a:r>
              <a:rPr lang="nl-NL" dirty="0"/>
              <a:t>-	Als leefbaarheidsconsulent van de woningbouwcorporatie een bijeenkomst voor bewoners organiseren 	over leefbaarheid </a:t>
            </a:r>
          </a:p>
          <a:p>
            <a:r>
              <a:rPr lang="nl-NL" dirty="0"/>
              <a:t>-	</a:t>
            </a:r>
            <a:r>
              <a:rPr lang="nl-NL" dirty="0" err="1"/>
              <a:t>Enz</a:t>
            </a:r>
            <a:r>
              <a:rPr lang="nl-NL" dirty="0"/>
              <a:t> </a:t>
            </a:r>
            <a:r>
              <a:rPr lang="nl-NL" dirty="0" err="1"/>
              <a:t>enz</a:t>
            </a:r>
            <a:endParaRPr lang="nl-NL" dirty="0"/>
          </a:p>
          <a:p>
            <a:endParaRPr lang="nl-NL" dirty="0"/>
          </a:p>
          <a:p>
            <a:r>
              <a:rPr lang="nl-NL" dirty="0"/>
              <a:t>OF samenwerken als team</a:t>
            </a:r>
          </a:p>
          <a:p>
            <a:endParaRPr lang="nl-NL" dirty="0"/>
          </a:p>
          <a:p>
            <a:r>
              <a:rPr lang="nl-NL" b="1" dirty="0"/>
              <a:t>Over de groepsstructuur</a:t>
            </a:r>
          </a:p>
          <a:p>
            <a:r>
              <a:rPr lang="nl-NL" dirty="0"/>
              <a:t>Zijn de rollen, normen en stabiele relatiepatronen tussen de leden van een groep, die het functioneren van een groep als geheel beïnvloedt en richtlijnen biedt voor interactiesituaties tussen leden.</a:t>
            </a:r>
          </a:p>
        </p:txBody>
      </p:sp>
    </p:spTree>
    <p:extLst>
      <p:ext uri="{BB962C8B-B14F-4D97-AF65-F5344CB8AC3E}">
        <p14:creationId xmlns:p14="http://schemas.microsoft.com/office/powerpoint/2010/main" val="200569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B9B4DA7-77A5-403F-9489-A94C87EB557A}"/>
              </a:ext>
            </a:extLst>
          </p:cNvPr>
          <p:cNvSpPr/>
          <p:nvPr/>
        </p:nvSpPr>
        <p:spPr>
          <a:xfrm>
            <a:off x="1524000" y="3851974"/>
            <a:ext cx="9966960" cy="240658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nl-NL" sz="2400" i="1" dirty="0">
                <a:ea typeface="+mj-ea"/>
                <a:cs typeface="+mj-cs"/>
              </a:rPr>
              <a:t>Sociale groepen </a:t>
            </a:r>
          </a:p>
          <a:p>
            <a:pPr algn="ctr">
              <a:lnSpc>
                <a:spcPct val="90000"/>
              </a:lnSpc>
              <a:spcBef>
                <a:spcPct val="0"/>
              </a:spcBef>
              <a:spcAft>
                <a:spcPts val="600"/>
              </a:spcAft>
            </a:pPr>
            <a:r>
              <a:rPr lang="nl-NL" sz="2400" i="1" dirty="0">
                <a:ea typeface="+mj-ea"/>
                <a:cs typeface="+mj-cs"/>
              </a:rPr>
              <a:t>Groepen waarmee je werkt om doelen te bereiken, kun je vanuit andere theorie benaderen. Als begeleider krijg je natuurlijk ook te maken met groepen. Een deelnemersgroep is een 'groep' in de sociaalpsychologische betekenis. Dat wil zeggen: er zijn groepsrollen en -taken, groepsdoelen, normen, relaties tussen groepsleden, groepsstructuren, enzovoorts.</a:t>
            </a:r>
          </a:p>
        </p:txBody>
      </p:sp>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516945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6E3BAD5-B8BD-4E8A-9F3E-8738A79ECDF4}"/>
              </a:ext>
            </a:extLst>
          </p:cNvPr>
          <p:cNvSpPr/>
          <p:nvPr/>
        </p:nvSpPr>
        <p:spPr>
          <a:xfrm>
            <a:off x="304800" y="366623"/>
            <a:ext cx="6410326" cy="6124754"/>
          </a:xfrm>
          <a:prstGeom prst="rect">
            <a:avLst/>
          </a:prstGeom>
          <a:solidFill>
            <a:schemeClr val="accent1">
              <a:lumMod val="20000"/>
              <a:lumOff val="80000"/>
            </a:schemeClr>
          </a:solidFill>
        </p:spPr>
        <p:txBody>
          <a:bodyPr wrap="square">
            <a:spAutoFit/>
          </a:bodyPr>
          <a:lstStyle/>
          <a:p>
            <a:r>
              <a:rPr lang="nl-NL" sz="3200" dirty="0">
                <a:solidFill>
                  <a:schemeClr val="accent1"/>
                </a:solidFill>
              </a:rPr>
              <a:t>Groepsprocessen </a:t>
            </a:r>
          </a:p>
          <a:p>
            <a:endParaRPr lang="nl-NL" dirty="0">
              <a:solidFill>
                <a:schemeClr val="accent1"/>
              </a:solidFill>
            </a:endParaRPr>
          </a:p>
          <a:p>
            <a:r>
              <a:rPr lang="nl-NL" dirty="0"/>
              <a:t>Groepsontwikkelingen beginnen met het op gang komen van een relatie tussen twee of meer personen. Deze beginrelatie is een noodzakelijke voorwaarde voor het op gang komen van een groep, maar gedurende zijn ontstaan is een groep in een voortdurend ontwikkelingsproces, waarin relaties kunnen veranderen. Soms lijken de relaties tussen de groepsleden stabiel, met weinig verandering in de loop van tijd, maar vaker zullen relaties zich regelmatig wijzigen. In het begin van de groep zullen er meer wijzigingen zijn dan later, wanneer zich een structuur ontwikkeld heeft en de relaties stabieler worden. </a:t>
            </a:r>
          </a:p>
          <a:p>
            <a:r>
              <a:rPr lang="nl-NL" dirty="0"/>
              <a:t>Enerzijds kenmerkt een groep zich dus door de manier waarop de groepsleden met elkaar omgaan, anderzijds heeft elke fase in de ontwikkeling van een groep een kenmerkende opstelling van de groep naar de begeleider. Als begeleider van een groep zal men inzicht dienen te hebben in de processen die zich daarbij afspelen.</a:t>
            </a:r>
          </a:p>
          <a:p>
            <a:r>
              <a:rPr lang="nl-NL" dirty="0"/>
              <a:t>Deze processen worden ook nog beïnvloed door de manier waarop de rollen in een groep worden verdeeld. Niet iedereen speelt dezelfde rol, en niet ieder lid speelt een zelfde rol op dezelfde wijze.</a:t>
            </a:r>
          </a:p>
        </p:txBody>
      </p:sp>
      <p:pic>
        <p:nvPicPr>
          <p:cNvPr id="4" name="Afbeelding 3">
            <a:extLst>
              <a:ext uri="{FF2B5EF4-FFF2-40B4-BE49-F238E27FC236}">
                <a16:creationId xmlns:a16="http://schemas.microsoft.com/office/drawing/2014/main" id="{487E935C-DCFB-4410-8B29-7649258206B0}"/>
              </a:ext>
            </a:extLst>
          </p:cNvPr>
          <p:cNvPicPr>
            <a:picLocks noChangeAspect="1"/>
          </p:cNvPicPr>
          <p:nvPr/>
        </p:nvPicPr>
        <p:blipFill>
          <a:blip r:embed="rId2"/>
          <a:stretch>
            <a:fillRect/>
          </a:stretch>
        </p:blipFill>
        <p:spPr>
          <a:xfrm>
            <a:off x="6962774" y="3573824"/>
            <a:ext cx="4924425" cy="2917553"/>
          </a:xfrm>
          <a:prstGeom prst="rect">
            <a:avLst/>
          </a:prstGeom>
        </p:spPr>
      </p:pic>
    </p:spTree>
    <p:extLst>
      <p:ext uri="{BB962C8B-B14F-4D97-AF65-F5344CB8AC3E}">
        <p14:creationId xmlns:p14="http://schemas.microsoft.com/office/powerpoint/2010/main" val="3233996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F7353C9-3C5B-48D8-9FD2-7C3529C17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235ECD1-C49B-42EF-B501-46FBD6863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0"/>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5D36B95C-290A-45B2-8EF6-98AE85546FF7}"/>
              </a:ext>
            </a:extLst>
          </p:cNvPr>
          <p:cNvPicPr>
            <a:picLocks noChangeAspect="1"/>
          </p:cNvPicPr>
          <p:nvPr/>
        </p:nvPicPr>
        <p:blipFill rotWithShape="1">
          <a:blip r:embed="rId2"/>
          <a:srcRect t="4664" r="-1" b="1993"/>
          <a:stretch/>
        </p:blipFill>
        <p:spPr>
          <a:xfrm>
            <a:off x="-1" y="685798"/>
            <a:ext cx="12188953" cy="6172202"/>
          </a:xfrm>
          <a:prstGeom prst="rect">
            <a:avLst/>
          </a:prstGeom>
        </p:spPr>
      </p:pic>
    </p:spTree>
    <p:extLst>
      <p:ext uri="{BB962C8B-B14F-4D97-AF65-F5344CB8AC3E}">
        <p14:creationId xmlns:p14="http://schemas.microsoft.com/office/powerpoint/2010/main" val="3696663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014150E-C090-4517-8C5B-8E1A0C5BFA80}"/>
              </a:ext>
            </a:extLst>
          </p:cNvPr>
          <p:cNvSpPr/>
          <p:nvPr/>
        </p:nvSpPr>
        <p:spPr>
          <a:xfrm>
            <a:off x="467360" y="582067"/>
            <a:ext cx="7724776" cy="5693866"/>
          </a:xfrm>
          <a:prstGeom prst="rect">
            <a:avLst/>
          </a:prstGeom>
          <a:solidFill>
            <a:schemeClr val="accent4">
              <a:lumMod val="20000"/>
              <a:lumOff val="80000"/>
            </a:schemeClr>
          </a:solidFill>
        </p:spPr>
        <p:txBody>
          <a:bodyPr wrap="square">
            <a:spAutoFit/>
          </a:bodyPr>
          <a:lstStyle/>
          <a:p>
            <a:r>
              <a:rPr lang="nl-NL" sz="3200" b="1" dirty="0">
                <a:solidFill>
                  <a:schemeClr val="accent4"/>
                </a:solidFill>
              </a:rPr>
              <a:t>Sociogram.</a:t>
            </a:r>
          </a:p>
          <a:p>
            <a:endParaRPr lang="nl-NL" sz="3200" b="1" dirty="0">
              <a:solidFill>
                <a:schemeClr val="accent4"/>
              </a:solidFill>
            </a:endParaRPr>
          </a:p>
          <a:p>
            <a:r>
              <a:rPr lang="nl-NL" sz="2000" dirty="0"/>
              <a:t>De rollen en posities die groepsleden hebben, kun je uittekenen. Je zet daarvoor alle namen in een cirkel en maakt verbindende lijnen tussen de groepsleden die contact met elkaar hebben. </a:t>
            </a:r>
          </a:p>
          <a:p>
            <a:endParaRPr lang="nl-NL" sz="2000" dirty="0"/>
          </a:p>
          <a:p>
            <a:r>
              <a:rPr lang="nl-NL" sz="2000" dirty="0"/>
              <a:t>Zo zie je heel helder hoe de verhoudingen in een groep zijn, welke groepsleden veel contacten hebben en welke weinig. Aan de hand van dit schema zie je of de rollen goed verdeeld zijn. </a:t>
            </a:r>
          </a:p>
          <a:p>
            <a:endParaRPr lang="nl-NL" sz="2000" dirty="0"/>
          </a:p>
          <a:p>
            <a:r>
              <a:rPr lang="nl-NL" sz="2000" dirty="0"/>
              <a:t>Je maakt zo’n schema om inzicht in je groep te krijgen. Inzicht heb je nodig om de ontwikkeling van de groepscohesie en de groepsstructuur te beïnvloeden. Op basis van dit schema kun je een plan bedenken om verbeteringen aan te brengen. Dergelijke schema’s zijn een momentopname. De verhoudingen wijzigen zich in de loop van het groepsproces. Het is daarom goed om regelmatig een sociogram te maken.</a:t>
            </a:r>
          </a:p>
        </p:txBody>
      </p:sp>
      <p:pic>
        <p:nvPicPr>
          <p:cNvPr id="4" name="Afbeelding 3">
            <a:extLst>
              <a:ext uri="{FF2B5EF4-FFF2-40B4-BE49-F238E27FC236}">
                <a16:creationId xmlns:a16="http://schemas.microsoft.com/office/drawing/2014/main" id="{31DA1F6F-12DC-4E28-863C-D4F3467EDD3D}"/>
              </a:ext>
            </a:extLst>
          </p:cNvPr>
          <p:cNvPicPr>
            <a:picLocks noChangeAspect="1"/>
          </p:cNvPicPr>
          <p:nvPr/>
        </p:nvPicPr>
        <p:blipFill>
          <a:blip r:embed="rId2"/>
          <a:stretch>
            <a:fillRect/>
          </a:stretch>
        </p:blipFill>
        <p:spPr>
          <a:xfrm>
            <a:off x="8773928" y="3580358"/>
            <a:ext cx="2857500" cy="2695575"/>
          </a:xfrm>
          <a:prstGeom prst="rect">
            <a:avLst/>
          </a:prstGeom>
        </p:spPr>
      </p:pic>
      <p:pic>
        <p:nvPicPr>
          <p:cNvPr id="5" name="Afbeelding 4">
            <a:extLst>
              <a:ext uri="{FF2B5EF4-FFF2-40B4-BE49-F238E27FC236}">
                <a16:creationId xmlns:a16="http://schemas.microsoft.com/office/drawing/2014/main" id="{A861490C-7DAE-48E6-A002-7B61BC09918B}"/>
              </a:ext>
            </a:extLst>
          </p:cNvPr>
          <p:cNvPicPr>
            <a:picLocks noChangeAspect="1"/>
          </p:cNvPicPr>
          <p:nvPr/>
        </p:nvPicPr>
        <p:blipFill>
          <a:blip r:embed="rId3"/>
          <a:stretch>
            <a:fillRect/>
          </a:stretch>
        </p:blipFill>
        <p:spPr>
          <a:xfrm>
            <a:off x="8582025" y="582067"/>
            <a:ext cx="3241306" cy="2200275"/>
          </a:xfrm>
          <a:prstGeom prst="rect">
            <a:avLst/>
          </a:prstGeom>
        </p:spPr>
      </p:pic>
    </p:spTree>
    <p:extLst>
      <p:ext uri="{BB962C8B-B14F-4D97-AF65-F5344CB8AC3E}">
        <p14:creationId xmlns:p14="http://schemas.microsoft.com/office/powerpoint/2010/main" val="2626824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E5387-0DE3-461B-9CF9-CD6296D2E7B0}"/>
              </a:ext>
            </a:extLst>
          </p:cNvPr>
          <p:cNvSpPr>
            <a:spLocks noGrp="1"/>
          </p:cNvSpPr>
          <p:nvPr>
            <p:ph type="ctrTitle"/>
          </p:nvPr>
        </p:nvSpPr>
        <p:spPr>
          <a:solidFill>
            <a:schemeClr val="accent6">
              <a:lumMod val="20000"/>
              <a:lumOff val="80000"/>
            </a:schemeClr>
          </a:solidFill>
        </p:spPr>
        <p:txBody>
          <a:bodyPr/>
          <a:lstStyle/>
          <a:p>
            <a:r>
              <a:rPr lang="nl-NL" dirty="0"/>
              <a:t>Dat was les 6</a:t>
            </a:r>
          </a:p>
        </p:txBody>
      </p:sp>
      <p:sp>
        <p:nvSpPr>
          <p:cNvPr id="3" name="Ondertitel 2">
            <a:extLst>
              <a:ext uri="{FF2B5EF4-FFF2-40B4-BE49-F238E27FC236}">
                <a16:creationId xmlns:a16="http://schemas.microsoft.com/office/drawing/2014/main" id="{60806D9D-DECB-48C1-B99A-19090914837E}"/>
              </a:ext>
            </a:extLst>
          </p:cNvPr>
          <p:cNvSpPr>
            <a:spLocks noGrp="1"/>
          </p:cNvSpPr>
          <p:nvPr>
            <p:ph type="subTitle" idx="1"/>
          </p:nvPr>
        </p:nvSpPr>
        <p:spPr>
          <a:solidFill>
            <a:schemeClr val="accent1">
              <a:lumMod val="20000"/>
              <a:lumOff val="80000"/>
            </a:schemeClr>
          </a:solidFill>
        </p:spPr>
        <p:txBody>
          <a:bodyPr/>
          <a:lstStyle/>
          <a:p>
            <a:r>
              <a:rPr lang="nl-NL" dirty="0"/>
              <a:t>Bedankt voor de aandacht, het geduld en succes met de twee opdrachten! Mag je mailen </a:t>
            </a:r>
            <a:r>
              <a:rPr lang="nl-NL" dirty="0">
                <a:sym typeface="Wingdings" panose="05000000000000000000" pitchFamily="2" charset="2"/>
              </a:rPr>
              <a:t> </a:t>
            </a:r>
            <a:endParaRPr lang="nl-NL" dirty="0"/>
          </a:p>
        </p:txBody>
      </p:sp>
    </p:spTree>
    <p:extLst>
      <p:ext uri="{BB962C8B-B14F-4D97-AF65-F5344CB8AC3E}">
        <p14:creationId xmlns:p14="http://schemas.microsoft.com/office/powerpoint/2010/main" val="173105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C240B7E-D5FE-4442-927A-D76417A5C734}"/>
              </a:ext>
            </a:extLst>
          </p:cNvPr>
          <p:cNvSpPr>
            <a:spLocks noGrp="1"/>
          </p:cNvSpPr>
          <p:nvPr>
            <p:ph type="title"/>
          </p:nvPr>
        </p:nvSpPr>
        <p:spPr>
          <a:xfrm>
            <a:off x="804672" y="1412489"/>
            <a:ext cx="2871095" cy="2156621"/>
          </a:xfrm>
        </p:spPr>
        <p:txBody>
          <a:bodyPr anchor="t">
            <a:normAutofit/>
          </a:bodyPr>
          <a:lstStyle/>
          <a:p>
            <a:r>
              <a:rPr lang="en-US" sz="3600" dirty="0">
                <a:solidFill>
                  <a:srgbClr val="FFFFFF"/>
                </a:solidFill>
              </a:rPr>
              <a:t>1. Wat </a:t>
            </a:r>
            <a:r>
              <a:rPr lang="en-US" sz="3600" dirty="0" err="1">
                <a:solidFill>
                  <a:srgbClr val="FFFFFF"/>
                </a:solidFill>
              </a:rPr>
              <a:t>doet</a:t>
            </a:r>
            <a:r>
              <a:rPr lang="en-US" sz="3600" dirty="0">
                <a:solidFill>
                  <a:srgbClr val="FFFFFF"/>
                </a:solidFill>
              </a:rPr>
              <a:t> </a:t>
            </a:r>
            <a:r>
              <a:rPr lang="en-US" sz="3600" dirty="0" err="1">
                <a:solidFill>
                  <a:srgbClr val="FFFFFF"/>
                </a:solidFill>
              </a:rPr>
              <a:t>deze</a:t>
            </a:r>
            <a:r>
              <a:rPr lang="en-US" sz="3600" dirty="0">
                <a:solidFill>
                  <a:srgbClr val="FFFFFF"/>
                </a:solidFill>
              </a:rPr>
              <a:t> crisis met de </a:t>
            </a:r>
            <a:r>
              <a:rPr lang="en-US" sz="3600" dirty="0" err="1">
                <a:solidFill>
                  <a:srgbClr val="FFFFFF"/>
                </a:solidFill>
              </a:rPr>
              <a:t>samenleving</a:t>
            </a:r>
            <a:r>
              <a:rPr lang="en-US" sz="3600" dirty="0">
                <a:solidFill>
                  <a:srgbClr val="FFFFFF"/>
                </a:solidFill>
              </a:rPr>
              <a:t>?</a:t>
            </a:r>
            <a:endParaRPr lang="nl-NL" sz="3600" dirty="0">
              <a:solidFill>
                <a:srgbClr val="FFFFFF"/>
              </a:solidFill>
            </a:endParaRPr>
          </a:p>
        </p:txBody>
      </p:sp>
      <p:sp>
        <p:nvSpPr>
          <p:cNvPr id="3" name="Tijdelijke aanduiding voor inhoud 2">
            <a:extLst>
              <a:ext uri="{FF2B5EF4-FFF2-40B4-BE49-F238E27FC236}">
                <a16:creationId xmlns:a16="http://schemas.microsoft.com/office/drawing/2014/main" id="{151EB613-5030-4C2A-9F3B-8BD5EE5EDAAA}"/>
              </a:ext>
            </a:extLst>
          </p:cNvPr>
          <p:cNvSpPr>
            <a:spLocks noGrp="1"/>
          </p:cNvSpPr>
          <p:nvPr>
            <p:ph sz="half" idx="1"/>
          </p:nvPr>
        </p:nvSpPr>
        <p:spPr>
          <a:xfrm>
            <a:off x="4779959" y="1387188"/>
            <a:ext cx="2926080" cy="4363844"/>
          </a:xfrm>
        </p:spPr>
        <p:txBody>
          <a:bodyPr>
            <a:normAutofit/>
          </a:bodyPr>
          <a:lstStyle/>
          <a:p>
            <a:pPr marL="0" indent="0">
              <a:spcAft>
                <a:spcPts val="800"/>
              </a:spcAft>
              <a:buNone/>
            </a:pPr>
            <a:r>
              <a:rPr lang="en-US" b="1" dirty="0"/>
              <a:t>Impact </a:t>
            </a:r>
            <a:r>
              <a:rPr lang="en-US" b="1" dirty="0" err="1"/>
              <a:t>groeit</a:t>
            </a:r>
            <a:endParaRPr lang="en-US" b="1" dirty="0"/>
          </a:p>
          <a:p>
            <a:pPr marL="0" indent="0">
              <a:spcAft>
                <a:spcPts val="800"/>
              </a:spcAft>
              <a:buNone/>
            </a:pPr>
            <a:endParaRPr lang="en-US" sz="1400" b="1" dirty="0"/>
          </a:p>
          <a:p>
            <a:pPr marL="0" indent="0">
              <a:spcAft>
                <a:spcPts val="800"/>
              </a:spcAft>
              <a:buNone/>
            </a:pPr>
            <a:r>
              <a:rPr lang="en-US" sz="1400" dirty="0" err="1"/>
              <a:t>Filmpje</a:t>
            </a:r>
            <a:r>
              <a:rPr lang="en-US" sz="1400" dirty="0"/>
              <a:t> van 20 </a:t>
            </a:r>
            <a:r>
              <a:rPr lang="en-US" sz="1400" dirty="0" err="1"/>
              <a:t>januari</a:t>
            </a:r>
            <a:r>
              <a:rPr lang="en-US" sz="1400" dirty="0"/>
              <a:t>; </a:t>
            </a:r>
          </a:p>
          <a:p>
            <a:pPr>
              <a:spcAft>
                <a:spcPts val="800"/>
              </a:spcAft>
            </a:pPr>
            <a:r>
              <a:rPr lang="en-US" sz="1400" u="sng" dirty="0">
                <a:hlinkClick r:id="rId2"/>
              </a:rPr>
              <a:t>https://www.hartvannederland.nl/nieuws/2020/anouk-wuhan-coronavirus/</a:t>
            </a:r>
            <a:r>
              <a:rPr lang="en-US" sz="1400" dirty="0"/>
              <a:t> </a:t>
            </a:r>
          </a:p>
          <a:p>
            <a:pPr marL="0" indent="0">
              <a:spcAft>
                <a:spcPts val="800"/>
              </a:spcAft>
              <a:buNone/>
            </a:pPr>
            <a:r>
              <a:rPr lang="en-US" sz="1400" dirty="0" err="1"/>
              <a:t>Filmpje</a:t>
            </a:r>
            <a:r>
              <a:rPr lang="en-US" sz="1400" dirty="0"/>
              <a:t> van 1 </a:t>
            </a:r>
            <a:r>
              <a:rPr lang="en-US" sz="1400" dirty="0" err="1"/>
              <a:t>maart</a:t>
            </a:r>
            <a:r>
              <a:rPr lang="en-US" sz="1400" dirty="0"/>
              <a:t> :</a:t>
            </a:r>
          </a:p>
          <a:p>
            <a:pPr>
              <a:spcAft>
                <a:spcPts val="800"/>
              </a:spcAft>
            </a:pPr>
            <a:r>
              <a:rPr lang="en-US" sz="1400" u="sng" dirty="0">
                <a:hlinkClick r:id="rId3"/>
              </a:rPr>
              <a:t>https://www.facebook.com/hartvannederland/videos/live-ziekenhuis-in-gorinchem-op-slot-vanwege-coronavirus/214607566324356/?__so__=permalink&amp;__rv__=related_videos</a:t>
            </a:r>
            <a:r>
              <a:rPr lang="en-US" sz="1400" dirty="0"/>
              <a:t> </a:t>
            </a:r>
          </a:p>
          <a:p>
            <a:endParaRPr lang="nl-NL" sz="1400" dirty="0"/>
          </a:p>
        </p:txBody>
      </p:sp>
      <p:sp>
        <p:nvSpPr>
          <p:cNvPr id="4" name="Tijdelijke aanduiding voor inhoud 3">
            <a:extLst>
              <a:ext uri="{FF2B5EF4-FFF2-40B4-BE49-F238E27FC236}">
                <a16:creationId xmlns:a16="http://schemas.microsoft.com/office/drawing/2014/main" id="{EAE85816-51C5-4EAD-AD3C-2E2B9A34379C}"/>
              </a:ext>
            </a:extLst>
          </p:cNvPr>
          <p:cNvSpPr>
            <a:spLocks noGrp="1"/>
          </p:cNvSpPr>
          <p:nvPr>
            <p:ph sz="half" idx="2"/>
          </p:nvPr>
        </p:nvSpPr>
        <p:spPr>
          <a:xfrm>
            <a:off x="8199381" y="1383726"/>
            <a:ext cx="3621143" cy="4363844"/>
          </a:xfrm>
        </p:spPr>
        <p:txBody>
          <a:bodyPr>
            <a:normAutofit/>
          </a:bodyPr>
          <a:lstStyle/>
          <a:p>
            <a:pPr marL="0" indent="0">
              <a:spcAft>
                <a:spcPts val="600"/>
              </a:spcAft>
              <a:buNone/>
            </a:pPr>
            <a:r>
              <a:rPr lang="nl-NL" sz="3000" b="1" dirty="0"/>
              <a:t>Initiatieven groeien</a:t>
            </a:r>
          </a:p>
          <a:p>
            <a:pPr>
              <a:spcAft>
                <a:spcPts val="600"/>
              </a:spcAft>
            </a:pPr>
            <a:endParaRPr lang="nl-NL" sz="1400" dirty="0"/>
          </a:p>
          <a:p>
            <a:pPr>
              <a:spcAft>
                <a:spcPts val="600"/>
              </a:spcAft>
            </a:pPr>
            <a:r>
              <a:rPr lang="nl-NL" sz="1400" dirty="0">
                <a:hlinkClick r:id="rId4"/>
              </a:rPr>
              <a:t>https://nos.nl/artikel/2327543-geen-publiek-in-de-zaal-dan-treden-artiesten-gewoon-online-op.html</a:t>
            </a:r>
            <a:endParaRPr lang="nl-NL" sz="1400" dirty="0"/>
          </a:p>
          <a:p>
            <a:pPr>
              <a:spcAft>
                <a:spcPts val="600"/>
              </a:spcAft>
            </a:pPr>
            <a:endParaRPr lang="nl-NL" sz="1400" dirty="0"/>
          </a:p>
          <a:p>
            <a:pPr>
              <a:spcAft>
                <a:spcPts val="600"/>
              </a:spcAft>
            </a:pPr>
            <a:r>
              <a:rPr lang="nl-NL" sz="1400" dirty="0">
                <a:hlinkClick r:id="rId5"/>
              </a:rPr>
              <a:t>https://nos.nl/op3/artikel/2327507-ritme-gezond-eten-en-bewegen-zo-blijf-je-thuis-mentaal-gezond.html</a:t>
            </a:r>
            <a:r>
              <a:rPr lang="nl-NL" sz="1400" dirty="0"/>
              <a:t> </a:t>
            </a:r>
          </a:p>
          <a:p>
            <a:pPr>
              <a:spcAft>
                <a:spcPts val="600"/>
              </a:spcAft>
            </a:pPr>
            <a:endParaRPr lang="nl-NL" sz="1400" dirty="0"/>
          </a:p>
          <a:p>
            <a:pPr>
              <a:spcAft>
                <a:spcPts val="600"/>
              </a:spcAft>
            </a:pPr>
            <a:r>
              <a:rPr lang="nl-NL" sz="1400" dirty="0">
                <a:hlinkClick r:id="rId6"/>
              </a:rPr>
              <a:t>https://www.hartvannederland.nl/nieuws/2020/coronacrisis-afspreken-vrienden-familie/</a:t>
            </a:r>
            <a:r>
              <a:rPr lang="nl-NL" sz="1400" dirty="0"/>
              <a:t> </a:t>
            </a:r>
          </a:p>
          <a:p>
            <a:endParaRPr lang="nl-NL" sz="1400" dirty="0"/>
          </a:p>
        </p:txBody>
      </p:sp>
    </p:spTree>
    <p:extLst>
      <p:ext uri="{BB962C8B-B14F-4D97-AF65-F5344CB8AC3E}">
        <p14:creationId xmlns:p14="http://schemas.microsoft.com/office/powerpoint/2010/main" val="2539602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B6357-96C6-4174-AB92-7CEA91470876}"/>
              </a:ext>
            </a:extLst>
          </p:cNvPr>
          <p:cNvSpPr>
            <a:spLocks noGrp="1"/>
          </p:cNvSpPr>
          <p:nvPr>
            <p:ph type="ctrTitle"/>
          </p:nvPr>
        </p:nvSpPr>
        <p:spPr>
          <a:solidFill>
            <a:schemeClr val="accent2">
              <a:lumMod val="20000"/>
              <a:lumOff val="80000"/>
            </a:schemeClr>
          </a:solidFill>
        </p:spPr>
        <p:txBody>
          <a:bodyPr/>
          <a:lstStyle/>
          <a:p>
            <a:r>
              <a:rPr lang="nl-NL" dirty="0"/>
              <a:t>Was je er vorige week niet?</a:t>
            </a:r>
          </a:p>
        </p:txBody>
      </p:sp>
      <p:sp>
        <p:nvSpPr>
          <p:cNvPr id="3" name="Ondertitel 2">
            <a:extLst>
              <a:ext uri="{FF2B5EF4-FFF2-40B4-BE49-F238E27FC236}">
                <a16:creationId xmlns:a16="http://schemas.microsoft.com/office/drawing/2014/main" id="{6E3C26E6-22E9-4193-AF27-8710858B75A5}"/>
              </a:ext>
            </a:extLst>
          </p:cNvPr>
          <p:cNvSpPr>
            <a:spLocks noGrp="1"/>
          </p:cNvSpPr>
          <p:nvPr>
            <p:ph type="subTitle" idx="1"/>
          </p:nvPr>
        </p:nvSpPr>
        <p:spPr>
          <a:solidFill>
            <a:schemeClr val="accent6">
              <a:lumMod val="20000"/>
              <a:lumOff val="80000"/>
            </a:schemeClr>
          </a:solidFill>
        </p:spPr>
        <p:txBody>
          <a:bodyPr/>
          <a:lstStyle/>
          <a:p>
            <a:r>
              <a:rPr lang="nl-NL" dirty="0"/>
              <a:t>Volg dan nu de snelle versie van les 5 met daarin ook uitleg over LA 4 van SW voor deze periode! </a:t>
            </a:r>
          </a:p>
          <a:p>
            <a:r>
              <a:rPr lang="nl-NL" dirty="0"/>
              <a:t>Even geduld; ga ik die presentatie even opstarten </a:t>
            </a:r>
            <a:r>
              <a:rPr lang="nl-NL" dirty="0">
                <a:sym typeface="Wingdings" panose="05000000000000000000" pitchFamily="2" charset="2"/>
              </a:rPr>
              <a:t> </a:t>
            </a:r>
            <a:endParaRPr lang="nl-NL" dirty="0"/>
          </a:p>
        </p:txBody>
      </p:sp>
      <p:sp>
        <p:nvSpPr>
          <p:cNvPr id="4" name="Rechthoek 3">
            <a:extLst>
              <a:ext uri="{FF2B5EF4-FFF2-40B4-BE49-F238E27FC236}">
                <a16:creationId xmlns:a16="http://schemas.microsoft.com/office/drawing/2014/main" id="{9A165727-234E-4EAD-8028-2F6E60E52338}"/>
              </a:ext>
            </a:extLst>
          </p:cNvPr>
          <p:cNvSpPr/>
          <p:nvPr/>
        </p:nvSpPr>
        <p:spPr>
          <a:xfrm>
            <a:off x="3678757" y="5816084"/>
            <a:ext cx="5020733" cy="369332"/>
          </a:xfrm>
          <a:prstGeom prst="rect">
            <a:avLst/>
          </a:prstGeom>
        </p:spPr>
        <p:txBody>
          <a:bodyPr wrap="none">
            <a:spAutoFit/>
          </a:bodyPr>
          <a:lstStyle/>
          <a:p>
            <a:r>
              <a:rPr lang="nl-NL" dirty="0">
                <a:hlinkClick r:id="rId2"/>
              </a:rPr>
              <a:t>https://www.youtube.com/watch?v=luJ_WVFw3iw</a:t>
            </a:r>
            <a:r>
              <a:rPr lang="nl-NL" dirty="0"/>
              <a:t> </a:t>
            </a:r>
          </a:p>
        </p:txBody>
      </p:sp>
    </p:spTree>
    <p:extLst>
      <p:ext uri="{BB962C8B-B14F-4D97-AF65-F5344CB8AC3E}">
        <p14:creationId xmlns:p14="http://schemas.microsoft.com/office/powerpoint/2010/main" val="280453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6" name="Rectangle 45">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Afbeelding 2">
            <a:extLst>
              <a:ext uri="{FF2B5EF4-FFF2-40B4-BE49-F238E27FC236}">
                <a16:creationId xmlns:a16="http://schemas.microsoft.com/office/drawing/2014/main" id="{950C584F-7B42-4A74-92C8-E88FDD5B34B6}"/>
              </a:ext>
            </a:extLst>
          </p:cNvPr>
          <p:cNvPicPr>
            <a:picLocks noChangeAspect="1"/>
          </p:cNvPicPr>
          <p:nvPr/>
        </p:nvPicPr>
        <p:blipFill rotWithShape="1">
          <a:blip r:embed="rId2"/>
          <a:srcRect r="1" b="14586"/>
          <a:stretch/>
        </p:blipFill>
        <p:spPr>
          <a:xfrm rot="43080000">
            <a:off x="1137837" y="1003258"/>
            <a:ext cx="9916327" cy="4764396"/>
          </a:xfrm>
          <a:prstGeom prst="rect">
            <a:avLst/>
          </a:prstGeom>
        </p:spPr>
      </p:pic>
    </p:spTree>
    <p:extLst>
      <p:ext uri="{BB962C8B-B14F-4D97-AF65-F5344CB8AC3E}">
        <p14:creationId xmlns:p14="http://schemas.microsoft.com/office/powerpoint/2010/main" val="51447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descr="Afbeelding met schermafbeelding&#10;&#10;Automatisch gegenereerde beschrijving">
            <a:extLst>
              <a:ext uri="{FF2B5EF4-FFF2-40B4-BE49-F238E27FC236}">
                <a16:creationId xmlns:a16="http://schemas.microsoft.com/office/drawing/2014/main" id="{ECB415CC-3F73-43F8-BC24-C35BF50C694F}"/>
              </a:ext>
            </a:extLst>
          </p:cNvPr>
          <p:cNvPicPr>
            <a:picLocks noChangeAspect="1"/>
          </p:cNvPicPr>
          <p:nvPr/>
        </p:nvPicPr>
        <p:blipFill rotWithShape="1">
          <a:blip r:embed="rId2"/>
          <a:srcRect t="14585" r="1" b="1"/>
          <a:stretch/>
        </p:blipFill>
        <p:spPr>
          <a:xfrm rot="21480000">
            <a:off x="1137837" y="1003258"/>
            <a:ext cx="9916327" cy="4764396"/>
          </a:xfrm>
          <a:prstGeom prst="rect">
            <a:avLst/>
          </a:prstGeom>
        </p:spPr>
      </p:pic>
    </p:spTree>
    <p:extLst>
      <p:ext uri="{BB962C8B-B14F-4D97-AF65-F5344CB8AC3E}">
        <p14:creationId xmlns:p14="http://schemas.microsoft.com/office/powerpoint/2010/main" val="312082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4"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35"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a:extLst>
              <a:ext uri="{FF2B5EF4-FFF2-40B4-BE49-F238E27FC236}">
                <a16:creationId xmlns:a16="http://schemas.microsoft.com/office/drawing/2014/main" id="{DBE218E0-4EA0-445E-9FBD-FFB95B2AF7A7}"/>
              </a:ext>
            </a:extLst>
          </p:cNvPr>
          <p:cNvPicPr>
            <a:picLocks noChangeAspect="1"/>
          </p:cNvPicPr>
          <p:nvPr/>
        </p:nvPicPr>
        <p:blipFill rotWithShape="1">
          <a:blip r:embed="rId2"/>
          <a:srcRect t="1518" r="1" b="13067"/>
          <a:stretch/>
        </p:blipFill>
        <p:spPr>
          <a:xfrm rot="21480000">
            <a:off x="1137837" y="1003258"/>
            <a:ext cx="9916327" cy="4764396"/>
          </a:xfrm>
          <a:prstGeom prst="rect">
            <a:avLst/>
          </a:prstGeom>
        </p:spPr>
      </p:pic>
    </p:spTree>
    <p:extLst>
      <p:ext uri="{BB962C8B-B14F-4D97-AF65-F5344CB8AC3E}">
        <p14:creationId xmlns:p14="http://schemas.microsoft.com/office/powerpoint/2010/main" val="399410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a:extLst>
              <a:ext uri="{FF2B5EF4-FFF2-40B4-BE49-F238E27FC236}">
                <a16:creationId xmlns:a16="http://schemas.microsoft.com/office/drawing/2014/main" id="{AD96B65C-091A-458B-B453-B1C474F9EB21}"/>
              </a:ext>
            </a:extLst>
          </p:cNvPr>
          <p:cNvPicPr>
            <a:picLocks noChangeAspect="1"/>
          </p:cNvPicPr>
          <p:nvPr/>
        </p:nvPicPr>
        <p:blipFill rotWithShape="1">
          <a:blip r:embed="rId2"/>
          <a:srcRect t="4011" r="1" b="10575"/>
          <a:stretch/>
        </p:blipFill>
        <p:spPr>
          <a:xfrm rot="21480000">
            <a:off x="1137837" y="1003258"/>
            <a:ext cx="9916327" cy="4764396"/>
          </a:xfrm>
          <a:prstGeom prst="rect">
            <a:avLst/>
          </a:prstGeom>
        </p:spPr>
      </p:pic>
    </p:spTree>
    <p:extLst>
      <p:ext uri="{BB962C8B-B14F-4D97-AF65-F5344CB8AC3E}">
        <p14:creationId xmlns:p14="http://schemas.microsoft.com/office/powerpoint/2010/main" val="56722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5C58FADD-8147-4D27-85D9-5D3DBCFCE3D3}"/>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lvl="1" algn="l" rtl="0">
              <a:lnSpc>
                <a:spcPct val="90000"/>
              </a:lnSpc>
              <a:spcBef>
                <a:spcPct val="0"/>
              </a:spcBef>
            </a:pPr>
            <a:r>
              <a:rPr lang="en-US" sz="4000" kern="1200" dirty="0">
                <a:solidFill>
                  <a:srgbClr val="FFFFFF"/>
                </a:solidFill>
                <a:latin typeface="+mj-lt"/>
                <a:ea typeface="+mj-ea"/>
                <a:cs typeface="+mj-cs"/>
              </a:rPr>
              <a:t>Wat is </a:t>
            </a:r>
            <a:r>
              <a:rPr lang="en-US" sz="4000" kern="1200" dirty="0" err="1">
                <a:solidFill>
                  <a:srgbClr val="FFFFFF"/>
                </a:solidFill>
                <a:latin typeface="+mj-lt"/>
                <a:ea typeface="+mj-ea"/>
                <a:cs typeface="+mj-cs"/>
              </a:rPr>
              <a:t>dat</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nationale</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wij</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gevoel</a:t>
            </a:r>
            <a:r>
              <a:rPr lang="en-US" sz="4000" kern="1200" dirty="0">
                <a:solidFill>
                  <a:srgbClr val="FFFFFF"/>
                </a:solidFill>
                <a:latin typeface="+mj-lt"/>
                <a:ea typeface="+mj-ea"/>
                <a:cs typeface="+mj-cs"/>
              </a:rPr>
              <a:t>’ </a:t>
            </a:r>
          </a:p>
        </p:txBody>
      </p:sp>
      <p:sp>
        <p:nvSpPr>
          <p:cNvPr id="3" name="Rechthoek 2">
            <a:extLst>
              <a:ext uri="{FF2B5EF4-FFF2-40B4-BE49-F238E27FC236}">
                <a16:creationId xmlns:a16="http://schemas.microsoft.com/office/drawing/2014/main" id="{7056A9E6-0B22-48C7-9510-3AA1F49191B3}"/>
              </a:ext>
            </a:extLst>
          </p:cNvPr>
          <p:cNvSpPr/>
          <p:nvPr/>
        </p:nvSpPr>
        <p:spPr>
          <a:xfrm>
            <a:off x="1222645" y="2301260"/>
            <a:ext cx="4569860" cy="4444979"/>
          </a:xfrm>
          <a:prstGeom prst="rect">
            <a:avLst/>
          </a:prstGeom>
        </p:spPr>
        <p:txBody>
          <a:bodyPr vert="horz" lIns="91440" tIns="45720" rIns="91440" bIns="45720" rtlCol="0">
            <a:normAutofit lnSpcReduction="10000"/>
          </a:bodyPr>
          <a:lstStyle/>
          <a:p>
            <a:pPr>
              <a:lnSpc>
                <a:spcPct val="90000"/>
              </a:lnSpc>
              <a:spcAft>
                <a:spcPts val="800"/>
              </a:spcAft>
            </a:pPr>
            <a:r>
              <a:rPr lang="en-US" sz="1300" b="1" dirty="0" err="1"/>
              <a:t>Uit</a:t>
            </a:r>
            <a:r>
              <a:rPr lang="en-US" sz="1300" b="1" dirty="0"/>
              <a:t> rapportage van CBS: </a:t>
            </a:r>
            <a:endParaRPr lang="en-US" sz="1300" dirty="0"/>
          </a:p>
          <a:p>
            <a:pPr>
              <a:lnSpc>
                <a:spcPct val="90000"/>
              </a:lnSpc>
              <a:spcAft>
                <a:spcPts val="800"/>
              </a:spcAft>
            </a:pPr>
            <a:r>
              <a:rPr lang="en-US" dirty="0"/>
              <a:t>Met </a:t>
            </a:r>
            <a:r>
              <a:rPr lang="en-US" dirty="0" err="1"/>
              <a:t>sociale</a:t>
            </a:r>
            <a:r>
              <a:rPr lang="en-US" dirty="0"/>
              <a:t> </a:t>
            </a:r>
            <a:r>
              <a:rPr lang="en-US" dirty="0" err="1"/>
              <a:t>samenhang</a:t>
            </a:r>
            <a:r>
              <a:rPr lang="en-US" dirty="0"/>
              <a:t> </a:t>
            </a:r>
            <a:r>
              <a:rPr lang="en-US" dirty="0" err="1"/>
              <a:t>wordt</a:t>
            </a:r>
            <a:r>
              <a:rPr lang="en-US" dirty="0"/>
              <a:t> </a:t>
            </a:r>
            <a:r>
              <a:rPr lang="en-US" dirty="0" err="1"/>
              <a:t>meestal</a:t>
            </a:r>
            <a:r>
              <a:rPr lang="en-US" dirty="0"/>
              <a:t> </a:t>
            </a:r>
            <a:r>
              <a:rPr lang="en-US" dirty="0" err="1"/>
              <a:t>gedoeld</a:t>
            </a:r>
            <a:r>
              <a:rPr lang="en-US" dirty="0"/>
              <a:t> op </a:t>
            </a:r>
            <a:r>
              <a:rPr lang="en-US" dirty="0" err="1"/>
              <a:t>collectieve</a:t>
            </a:r>
            <a:r>
              <a:rPr lang="en-US" dirty="0"/>
              <a:t> </a:t>
            </a:r>
            <a:r>
              <a:rPr lang="en-US" dirty="0" err="1"/>
              <a:t>verbanden</a:t>
            </a:r>
            <a:r>
              <a:rPr lang="en-US" dirty="0"/>
              <a:t> in de </a:t>
            </a:r>
            <a:r>
              <a:rPr lang="en-US" dirty="0" err="1"/>
              <a:t>samenleving</a:t>
            </a:r>
            <a:r>
              <a:rPr lang="en-US" dirty="0"/>
              <a:t>, </a:t>
            </a:r>
            <a:r>
              <a:rPr lang="en-US" dirty="0" err="1"/>
              <a:t>sociaal</a:t>
            </a:r>
            <a:r>
              <a:rPr lang="en-US" dirty="0"/>
              <a:t> </a:t>
            </a:r>
            <a:r>
              <a:rPr lang="en-US" dirty="0" err="1"/>
              <a:t>kapitaal</a:t>
            </a:r>
            <a:r>
              <a:rPr lang="en-US" dirty="0"/>
              <a:t> </a:t>
            </a:r>
            <a:r>
              <a:rPr lang="en-US" dirty="0" err="1"/>
              <a:t>verwijst</a:t>
            </a:r>
            <a:r>
              <a:rPr lang="en-US" dirty="0"/>
              <a:t> </a:t>
            </a:r>
            <a:r>
              <a:rPr lang="en-US" dirty="0" err="1"/>
              <a:t>naar</a:t>
            </a:r>
            <a:r>
              <a:rPr lang="en-US" dirty="0"/>
              <a:t> </a:t>
            </a:r>
            <a:r>
              <a:rPr lang="en-US" dirty="0" err="1"/>
              <a:t>hulpbronnen</a:t>
            </a:r>
            <a:r>
              <a:rPr lang="en-US" dirty="0"/>
              <a:t> </a:t>
            </a:r>
            <a:r>
              <a:rPr lang="en-US" dirty="0" err="1"/>
              <a:t>waarover</a:t>
            </a:r>
            <a:r>
              <a:rPr lang="en-US" dirty="0"/>
              <a:t> </a:t>
            </a:r>
            <a:r>
              <a:rPr lang="en-US" dirty="0" err="1"/>
              <a:t>individuen</a:t>
            </a:r>
            <a:r>
              <a:rPr lang="en-US" dirty="0"/>
              <a:t> </a:t>
            </a:r>
            <a:r>
              <a:rPr lang="en-US" dirty="0" err="1"/>
              <a:t>beschikken</a:t>
            </a:r>
            <a:r>
              <a:rPr lang="en-US" dirty="0"/>
              <a:t>. Twee </a:t>
            </a:r>
            <a:r>
              <a:rPr lang="en-US" dirty="0" err="1"/>
              <a:t>begrippen</a:t>
            </a:r>
            <a:r>
              <a:rPr lang="en-US" dirty="0"/>
              <a:t> </a:t>
            </a:r>
            <a:r>
              <a:rPr lang="en-US" dirty="0" err="1"/>
              <a:t>worden</a:t>
            </a:r>
            <a:r>
              <a:rPr lang="en-US" dirty="0"/>
              <a:t> in </a:t>
            </a:r>
            <a:r>
              <a:rPr lang="en-US" dirty="0" err="1"/>
              <a:t>dit</a:t>
            </a:r>
            <a:r>
              <a:rPr lang="en-US" dirty="0"/>
              <a:t> </a:t>
            </a:r>
            <a:r>
              <a:rPr lang="en-US" dirty="0" err="1"/>
              <a:t>kader</a:t>
            </a:r>
            <a:r>
              <a:rPr lang="en-US" dirty="0"/>
              <a:t> </a:t>
            </a:r>
            <a:r>
              <a:rPr lang="en-US" dirty="0" err="1"/>
              <a:t>vaak</a:t>
            </a:r>
            <a:r>
              <a:rPr lang="en-US" dirty="0"/>
              <a:t> </a:t>
            </a:r>
            <a:r>
              <a:rPr lang="en-US" dirty="0" err="1"/>
              <a:t>gebruikt</a:t>
            </a:r>
            <a:r>
              <a:rPr lang="en-US" dirty="0"/>
              <a:t>: </a:t>
            </a:r>
            <a:r>
              <a:rPr lang="en-US" b="1" dirty="0"/>
              <a:t>‘</a:t>
            </a:r>
            <a:r>
              <a:rPr lang="en-US" b="1" dirty="0" err="1"/>
              <a:t>sociale</a:t>
            </a:r>
            <a:r>
              <a:rPr lang="en-US" b="1" dirty="0"/>
              <a:t> </a:t>
            </a:r>
            <a:r>
              <a:rPr lang="en-US" b="1" dirty="0" err="1"/>
              <a:t>netwerken</a:t>
            </a:r>
            <a:r>
              <a:rPr lang="en-US" b="1" dirty="0"/>
              <a:t>’ </a:t>
            </a:r>
            <a:r>
              <a:rPr lang="en-US" b="1" dirty="0" err="1"/>
              <a:t>en</a:t>
            </a:r>
            <a:r>
              <a:rPr lang="en-US" b="1" dirty="0"/>
              <a:t> ‘</a:t>
            </a:r>
            <a:r>
              <a:rPr lang="en-US" b="1" dirty="0" err="1"/>
              <a:t>vertrouwen</a:t>
            </a:r>
            <a:r>
              <a:rPr lang="en-US" dirty="0"/>
              <a:t>’. De </a:t>
            </a:r>
            <a:r>
              <a:rPr lang="en-US" dirty="0" err="1"/>
              <a:t>participatie</a:t>
            </a:r>
            <a:r>
              <a:rPr lang="en-US" dirty="0"/>
              <a:t> van burgers in de </a:t>
            </a:r>
            <a:r>
              <a:rPr lang="en-US" dirty="0" err="1"/>
              <a:t>samenleving</a:t>
            </a:r>
            <a:r>
              <a:rPr lang="en-US" dirty="0"/>
              <a:t> door het </a:t>
            </a:r>
            <a:r>
              <a:rPr lang="en-US" dirty="0" err="1"/>
              <a:t>onderhouden</a:t>
            </a:r>
            <a:r>
              <a:rPr lang="en-US" dirty="0"/>
              <a:t> van </a:t>
            </a:r>
            <a:r>
              <a:rPr lang="en-US" dirty="0" err="1"/>
              <a:t>contacten</a:t>
            </a:r>
            <a:r>
              <a:rPr lang="en-US" dirty="0"/>
              <a:t>, </a:t>
            </a:r>
            <a:r>
              <a:rPr lang="en-US" dirty="0" err="1"/>
              <a:t>zowel</a:t>
            </a:r>
            <a:r>
              <a:rPr lang="en-US" dirty="0"/>
              <a:t> </a:t>
            </a:r>
            <a:r>
              <a:rPr lang="en-US" dirty="0" err="1"/>
              <a:t>informeel</a:t>
            </a:r>
            <a:r>
              <a:rPr lang="en-US" dirty="0"/>
              <a:t> </a:t>
            </a:r>
            <a:r>
              <a:rPr lang="en-US" dirty="0" err="1"/>
              <a:t>als</a:t>
            </a:r>
            <a:r>
              <a:rPr lang="en-US" dirty="0"/>
              <a:t> in </a:t>
            </a:r>
            <a:r>
              <a:rPr lang="en-US" dirty="0" err="1"/>
              <a:t>georganiseerd</a:t>
            </a:r>
            <a:r>
              <a:rPr lang="en-US" dirty="0"/>
              <a:t> </a:t>
            </a:r>
            <a:r>
              <a:rPr lang="en-US" dirty="0" err="1"/>
              <a:t>verband</a:t>
            </a:r>
            <a:r>
              <a:rPr lang="en-US" dirty="0"/>
              <a:t>, </a:t>
            </a:r>
            <a:r>
              <a:rPr lang="en-US" dirty="0" err="1"/>
              <a:t>staan</a:t>
            </a:r>
            <a:r>
              <a:rPr lang="en-US" dirty="0"/>
              <a:t> </a:t>
            </a:r>
            <a:r>
              <a:rPr lang="en-US" dirty="0" err="1"/>
              <a:t>centraal</a:t>
            </a:r>
            <a:r>
              <a:rPr lang="en-US" dirty="0"/>
              <a:t>. </a:t>
            </a:r>
            <a:r>
              <a:rPr lang="en-US" dirty="0" err="1"/>
              <a:t>Daarbij</a:t>
            </a:r>
            <a:r>
              <a:rPr lang="en-US" dirty="0"/>
              <a:t> is het </a:t>
            </a:r>
            <a:r>
              <a:rPr lang="en-US" dirty="0" err="1"/>
              <a:t>ook</a:t>
            </a:r>
            <a:r>
              <a:rPr lang="en-US" dirty="0"/>
              <a:t> </a:t>
            </a:r>
            <a:r>
              <a:rPr lang="en-US" dirty="0" err="1"/>
              <a:t>belangrijk</a:t>
            </a:r>
            <a:r>
              <a:rPr lang="en-US" dirty="0"/>
              <a:t> </a:t>
            </a:r>
            <a:r>
              <a:rPr lang="en-US" dirty="0" err="1"/>
              <a:t>dat</a:t>
            </a:r>
            <a:r>
              <a:rPr lang="en-US" dirty="0"/>
              <a:t> de </a:t>
            </a:r>
            <a:r>
              <a:rPr lang="en-US" dirty="0" err="1"/>
              <a:t>mensen</a:t>
            </a:r>
            <a:r>
              <a:rPr lang="en-US" dirty="0"/>
              <a:t> in </a:t>
            </a:r>
            <a:r>
              <a:rPr lang="en-US" dirty="0" err="1"/>
              <a:t>voldoende</a:t>
            </a:r>
            <a:r>
              <a:rPr lang="en-US" dirty="0"/>
              <a:t> mate </a:t>
            </a:r>
            <a:r>
              <a:rPr lang="en-US" b="1" dirty="0" err="1"/>
              <a:t>eensgezind</a:t>
            </a:r>
            <a:r>
              <a:rPr lang="en-US" b="1" dirty="0"/>
              <a:t> </a:t>
            </a:r>
            <a:r>
              <a:rPr lang="en-US" b="1" dirty="0" err="1"/>
              <a:t>zijn</a:t>
            </a:r>
            <a:r>
              <a:rPr lang="en-US" b="1" dirty="0"/>
              <a:t> over </a:t>
            </a:r>
            <a:r>
              <a:rPr lang="en-US" b="1" dirty="0" err="1"/>
              <a:t>gezamenlijke</a:t>
            </a:r>
            <a:r>
              <a:rPr lang="en-US" b="1" dirty="0"/>
              <a:t> </a:t>
            </a:r>
            <a:r>
              <a:rPr lang="en-US" b="1" dirty="0" err="1"/>
              <a:t>waarden</a:t>
            </a:r>
            <a:r>
              <a:rPr lang="en-US" b="1" dirty="0"/>
              <a:t> </a:t>
            </a:r>
            <a:r>
              <a:rPr lang="en-US" b="1" dirty="0" err="1"/>
              <a:t>en</a:t>
            </a:r>
            <a:r>
              <a:rPr lang="en-US" b="1" dirty="0"/>
              <a:t> </a:t>
            </a:r>
            <a:r>
              <a:rPr lang="en-US" b="1" dirty="0" err="1"/>
              <a:t>normen</a:t>
            </a:r>
            <a:r>
              <a:rPr lang="en-US" dirty="0"/>
              <a:t>. </a:t>
            </a:r>
            <a:r>
              <a:rPr lang="en-US" dirty="0" err="1"/>
              <a:t>Een</a:t>
            </a:r>
            <a:r>
              <a:rPr lang="en-US" dirty="0"/>
              <a:t> </a:t>
            </a:r>
            <a:r>
              <a:rPr lang="en-US" dirty="0" err="1"/>
              <a:t>veelgebruikte</a:t>
            </a:r>
            <a:r>
              <a:rPr lang="en-US" dirty="0"/>
              <a:t> </a:t>
            </a:r>
            <a:r>
              <a:rPr lang="en-US" dirty="0" err="1"/>
              <a:t>definitie</a:t>
            </a:r>
            <a:r>
              <a:rPr lang="en-US" dirty="0"/>
              <a:t>, die </a:t>
            </a:r>
            <a:r>
              <a:rPr lang="en-US" dirty="0" err="1"/>
              <a:t>ook</a:t>
            </a:r>
            <a:r>
              <a:rPr lang="en-US" dirty="0"/>
              <a:t> door het CBS </a:t>
            </a:r>
            <a:r>
              <a:rPr lang="en-US" dirty="0" err="1"/>
              <a:t>wordt</a:t>
            </a:r>
            <a:r>
              <a:rPr lang="en-US" dirty="0"/>
              <a:t> </a:t>
            </a:r>
            <a:r>
              <a:rPr lang="en-US" dirty="0" err="1"/>
              <a:t>gebruikt</a:t>
            </a:r>
            <a:r>
              <a:rPr lang="en-US" dirty="0"/>
              <a:t>, </a:t>
            </a:r>
            <a:r>
              <a:rPr lang="en-US" dirty="0" err="1"/>
              <a:t>komt</a:t>
            </a:r>
            <a:r>
              <a:rPr lang="en-US" dirty="0"/>
              <a:t> van de OESO (</a:t>
            </a:r>
            <a:r>
              <a:rPr lang="en-US" dirty="0" err="1"/>
              <a:t>Coté</a:t>
            </a:r>
            <a:r>
              <a:rPr lang="en-US" dirty="0"/>
              <a:t> </a:t>
            </a:r>
            <a:r>
              <a:rPr lang="en-US" dirty="0" err="1"/>
              <a:t>en</a:t>
            </a:r>
            <a:r>
              <a:rPr lang="en-US" dirty="0"/>
              <a:t> Healy, 2001): ‘networks together with shared norms, values and understandings that facilitate cooperation within or among groups’</a:t>
            </a:r>
          </a:p>
        </p:txBody>
      </p:sp>
      <p:pic>
        <p:nvPicPr>
          <p:cNvPr id="4" name="Afbeelding 3">
            <a:extLst>
              <a:ext uri="{FF2B5EF4-FFF2-40B4-BE49-F238E27FC236}">
                <a16:creationId xmlns:a16="http://schemas.microsoft.com/office/drawing/2014/main" id="{3DE4BDDD-12FE-45B4-947D-67F1CDD4827C}"/>
              </a:ext>
            </a:extLst>
          </p:cNvPr>
          <p:cNvPicPr>
            <a:picLocks noChangeAspect="1"/>
          </p:cNvPicPr>
          <p:nvPr/>
        </p:nvPicPr>
        <p:blipFill rotWithShape="1">
          <a:blip r:embed="rId2"/>
          <a:srcRect l="11797" r="23112" b="-1"/>
          <a:stretch/>
        </p:blipFill>
        <p:spPr>
          <a:xfrm>
            <a:off x="6098892" y="2492376"/>
            <a:ext cx="4802404" cy="3563372"/>
          </a:xfrm>
          <a:prstGeom prst="rect">
            <a:avLst/>
          </a:prstGeom>
        </p:spPr>
      </p:pic>
    </p:spTree>
    <p:extLst>
      <p:ext uri="{BB962C8B-B14F-4D97-AF65-F5344CB8AC3E}">
        <p14:creationId xmlns:p14="http://schemas.microsoft.com/office/powerpoint/2010/main" val="342602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FE920-E35F-4816-9B78-9CCD4961B0C2}"/>
              </a:ext>
            </a:extLst>
          </p:cNvPr>
          <p:cNvSpPr>
            <a:spLocks noGrp="1"/>
          </p:cNvSpPr>
          <p:nvPr>
            <p:ph type="title"/>
          </p:nvPr>
        </p:nvSpPr>
        <p:spPr>
          <a:solidFill>
            <a:schemeClr val="accent1"/>
          </a:solidFill>
        </p:spPr>
        <p:txBody>
          <a:bodyPr/>
          <a:lstStyle/>
          <a:p>
            <a:r>
              <a:rPr lang="nl-NL" dirty="0"/>
              <a:t>Normen en waarden </a:t>
            </a:r>
          </a:p>
        </p:txBody>
      </p:sp>
      <p:sp>
        <p:nvSpPr>
          <p:cNvPr id="3" name="Rechthoek 2">
            <a:extLst>
              <a:ext uri="{FF2B5EF4-FFF2-40B4-BE49-F238E27FC236}">
                <a16:creationId xmlns:a16="http://schemas.microsoft.com/office/drawing/2014/main" id="{0D807B22-30BC-4542-A51C-9F17DCD3F3D5}"/>
              </a:ext>
            </a:extLst>
          </p:cNvPr>
          <p:cNvSpPr/>
          <p:nvPr/>
        </p:nvSpPr>
        <p:spPr>
          <a:xfrm>
            <a:off x="952500" y="2313712"/>
            <a:ext cx="4391025" cy="2862322"/>
          </a:xfrm>
          <a:prstGeom prst="rect">
            <a:avLst/>
          </a:prstGeom>
          <a:solidFill>
            <a:schemeClr val="accent1">
              <a:lumMod val="20000"/>
              <a:lumOff val="80000"/>
            </a:schemeClr>
          </a:solidFill>
        </p:spPr>
        <p:txBody>
          <a:bodyPr wrap="square">
            <a:spAutoFit/>
          </a:bodyPr>
          <a:lstStyle/>
          <a:p>
            <a:pPr algn="ctr"/>
            <a:r>
              <a:rPr lang="nl-NL" sz="2000" dirty="0">
                <a:solidFill>
                  <a:srgbClr val="444444"/>
                </a:solidFill>
              </a:rPr>
              <a:t>Normen en waarden, twee verschillende begrippen die we graag als één laten klinken.</a:t>
            </a:r>
            <a:br>
              <a:rPr lang="nl-NL" sz="2000" dirty="0"/>
            </a:br>
            <a:r>
              <a:rPr lang="nl-NL" sz="2000" dirty="0">
                <a:solidFill>
                  <a:srgbClr val="444444"/>
                </a:solidFill>
              </a:rPr>
              <a:t>Normen zijn ongeschreven regels over hoe je je hoort te gedragen. </a:t>
            </a:r>
          </a:p>
          <a:p>
            <a:pPr algn="ctr"/>
            <a:r>
              <a:rPr lang="nl-NL" sz="2000" dirty="0">
                <a:solidFill>
                  <a:srgbClr val="444444"/>
                </a:solidFill>
              </a:rPr>
              <a:t>Waarden zijn de achterliggende idealen die als waardevol worden aangeduid; dingen die je belangrijk vindt, als persoon of als groep.</a:t>
            </a:r>
            <a:endParaRPr lang="nl-NL" sz="2000" dirty="0"/>
          </a:p>
        </p:txBody>
      </p:sp>
      <p:pic>
        <p:nvPicPr>
          <p:cNvPr id="4" name="Afbeelding 3">
            <a:extLst>
              <a:ext uri="{FF2B5EF4-FFF2-40B4-BE49-F238E27FC236}">
                <a16:creationId xmlns:a16="http://schemas.microsoft.com/office/drawing/2014/main" id="{09E7C3F5-500D-4B67-A4A7-9B46004D87F8}"/>
              </a:ext>
            </a:extLst>
          </p:cNvPr>
          <p:cNvPicPr>
            <a:picLocks noChangeAspect="1"/>
          </p:cNvPicPr>
          <p:nvPr/>
        </p:nvPicPr>
        <p:blipFill>
          <a:blip r:embed="rId2"/>
          <a:stretch>
            <a:fillRect/>
          </a:stretch>
        </p:blipFill>
        <p:spPr>
          <a:xfrm>
            <a:off x="6391275" y="1690688"/>
            <a:ext cx="4848225" cy="4557332"/>
          </a:xfrm>
          <a:prstGeom prst="rect">
            <a:avLst/>
          </a:prstGeom>
        </p:spPr>
      </p:pic>
    </p:spTree>
    <p:extLst>
      <p:ext uri="{BB962C8B-B14F-4D97-AF65-F5344CB8AC3E}">
        <p14:creationId xmlns:p14="http://schemas.microsoft.com/office/powerpoint/2010/main" val="30025139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2DCB01-1642-47E9-BA35-49DBAF68D2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07E193-07FA-401D-B55B-CACA6C8F22C8}">
  <ds:schemaRefs>
    <ds:schemaRef ds:uri="http://schemas.microsoft.com/sharepoint/v3/contenttype/forms"/>
  </ds:schemaRefs>
</ds:datastoreItem>
</file>

<file path=customXml/itemProps3.xml><?xml version="1.0" encoding="utf-8"?>
<ds:datastoreItem xmlns:ds="http://schemas.openxmlformats.org/officeDocument/2006/customXml" ds:itemID="{A94CACEB-3F21-4804-AA5C-0A7A59532F0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TotalTime>
  <Words>2628</Words>
  <Application>Microsoft Office PowerPoint</Application>
  <PresentationFormat>Breedbeeld</PresentationFormat>
  <Paragraphs>188</Paragraphs>
  <Slides>30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Arial</vt:lpstr>
      <vt:lpstr>Arial</vt:lpstr>
      <vt:lpstr>Calibri</vt:lpstr>
      <vt:lpstr>Calibri Light</vt:lpstr>
      <vt:lpstr>Helvetica Neue Medium</vt:lpstr>
      <vt:lpstr>Impact</vt:lpstr>
      <vt:lpstr>Kantoorthema</vt:lpstr>
      <vt:lpstr>Stad en wijk </vt:lpstr>
      <vt:lpstr>PowerPoint-presentatie</vt:lpstr>
      <vt:lpstr>1. Wat doet deze crisis met de samenleving?</vt:lpstr>
      <vt:lpstr>PowerPoint-presentatie</vt:lpstr>
      <vt:lpstr>PowerPoint-presentatie</vt:lpstr>
      <vt:lpstr>PowerPoint-presentatie</vt:lpstr>
      <vt:lpstr>PowerPoint-presentatie</vt:lpstr>
      <vt:lpstr>Wat is dat ‘nationale wij gevoel’ </vt:lpstr>
      <vt:lpstr>Normen en waarden </vt:lpstr>
      <vt:lpstr>PowerPoint-presentatie</vt:lpstr>
      <vt:lpstr>PowerPoint-presentatie</vt:lpstr>
      <vt:lpstr>PowerPoint-presentatie</vt:lpstr>
      <vt:lpstr>PowerPoint-presentatie</vt:lpstr>
      <vt:lpstr>2. Hoe groeit samenhang en wij-gevoel?! </vt:lpstr>
      <vt:lpstr>PowerPoint-presentatie</vt:lpstr>
      <vt:lpstr>PowerPoint-presentatie</vt:lpstr>
      <vt:lpstr>PowerPoint-presentatie</vt:lpstr>
      <vt:lpstr>PowerPoint-presentatie</vt:lpstr>
      <vt:lpstr>3. Link tussen Better life index en cohesie </vt:lpstr>
      <vt:lpstr>PowerPoint-presentatie</vt:lpstr>
      <vt:lpstr>PowerPoint-presentatie</vt:lpstr>
      <vt:lpstr>PowerPoint-presentatie</vt:lpstr>
      <vt:lpstr>4. Begrippenlijst</vt:lpstr>
      <vt:lpstr>PowerPoint-presentatie</vt:lpstr>
      <vt:lpstr>PowerPoint-presentatie</vt:lpstr>
      <vt:lpstr>PowerPoint-presentatie</vt:lpstr>
      <vt:lpstr>PowerPoint-presentatie</vt:lpstr>
      <vt:lpstr>PowerPoint-presentatie</vt:lpstr>
      <vt:lpstr>Dat was les 6</vt:lpstr>
      <vt:lpstr>Was je er vorige week niet?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2020-03-19T18:38:07Z</dcterms:created>
  <dcterms:modified xsi:type="dcterms:W3CDTF">2020-03-19T18:51:37Z</dcterms:modified>
</cp:coreProperties>
</file>